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7"/>
  </p:notesMasterIdLst>
  <p:sldIdLst>
    <p:sldId id="257" r:id="rId3"/>
    <p:sldId id="258" r:id="rId4"/>
    <p:sldId id="259" r:id="rId5"/>
    <p:sldId id="260" r:id="rId6"/>
    <p:sldId id="284" r:id="rId7"/>
    <p:sldId id="285" r:id="rId8"/>
    <p:sldId id="262" r:id="rId9"/>
    <p:sldId id="286" r:id="rId10"/>
    <p:sldId id="287" r:id="rId11"/>
    <p:sldId id="263" r:id="rId12"/>
    <p:sldId id="288" r:id="rId13"/>
    <p:sldId id="289" r:id="rId14"/>
    <p:sldId id="264" r:id="rId15"/>
    <p:sldId id="266" r:id="rId16"/>
    <p:sldId id="290" r:id="rId17"/>
    <p:sldId id="291" r:id="rId18"/>
    <p:sldId id="292" r:id="rId19"/>
    <p:sldId id="295" r:id="rId20"/>
    <p:sldId id="293" r:id="rId21"/>
    <p:sldId id="269" r:id="rId22"/>
    <p:sldId id="297" r:id="rId23"/>
    <p:sldId id="298" r:id="rId24"/>
    <p:sldId id="299" r:id="rId25"/>
    <p:sldId id="310" r:id="rId26"/>
    <p:sldId id="309" r:id="rId27"/>
    <p:sldId id="300" r:id="rId28"/>
    <p:sldId id="301" r:id="rId29"/>
    <p:sldId id="302" r:id="rId30"/>
    <p:sldId id="282" r:id="rId31"/>
    <p:sldId id="283" r:id="rId32"/>
    <p:sldId id="304" r:id="rId33"/>
    <p:sldId id="305" r:id="rId34"/>
    <p:sldId id="306" r:id="rId35"/>
    <p:sldId id="30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83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87E13-4516-44BE-B937-D3D51AAB0CF0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832EC-B69D-404A-B7C6-26A065C8C3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8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구글넷이 </a:t>
            </a:r>
            <a:r>
              <a:rPr lang="en-US" altLang="ko-KR" dirty="0" err="1"/>
              <a:t>vgg</a:t>
            </a:r>
            <a:r>
              <a:rPr lang="ko-KR" altLang="en-US" dirty="0"/>
              <a:t>보다 복잡함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E733C-13E6-4BC2-A1E2-43372B1B39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42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구글넷이 </a:t>
            </a:r>
            <a:r>
              <a:rPr lang="en-US" altLang="ko-KR" dirty="0" err="1"/>
              <a:t>vgg</a:t>
            </a:r>
            <a:r>
              <a:rPr lang="ko-KR" altLang="en-US" dirty="0"/>
              <a:t>보다 복잡함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E733C-13E6-4BC2-A1E2-43372B1B39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28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구글넷이 </a:t>
            </a:r>
            <a:r>
              <a:rPr lang="en-US" altLang="ko-KR" dirty="0" err="1"/>
              <a:t>vgg</a:t>
            </a:r>
            <a:r>
              <a:rPr lang="ko-KR" altLang="en-US" dirty="0"/>
              <a:t>보다 복잡함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E733C-13E6-4BC2-A1E2-43372B1B395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9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구글넷이 </a:t>
            </a:r>
            <a:r>
              <a:rPr lang="en-US" altLang="ko-KR" dirty="0" err="1"/>
              <a:t>vgg</a:t>
            </a:r>
            <a:r>
              <a:rPr lang="ko-KR" altLang="en-US" dirty="0"/>
              <a:t>보다 복잡함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E733C-13E6-4BC2-A1E2-43372B1B395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817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구글넷이 </a:t>
            </a:r>
            <a:r>
              <a:rPr lang="en-US" altLang="ko-KR" dirty="0" err="1"/>
              <a:t>vgg</a:t>
            </a:r>
            <a:r>
              <a:rPr lang="ko-KR" altLang="en-US" dirty="0"/>
              <a:t>보다 복잡함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E733C-13E6-4BC2-A1E2-43372B1B395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2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3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39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July 19, 2017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817303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9191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77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12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0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63182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82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60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479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135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710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086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5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1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535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73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8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0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02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4C838-016E-4B64-8C22-7D8D9402A2DA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D7A45-8F69-48D6-ABF5-313D26597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29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14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85.pn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12" Type="http://schemas.openxmlformats.org/officeDocument/2006/relationships/image" Target="../media/image84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11" Type="http://schemas.openxmlformats.org/officeDocument/2006/relationships/image" Target="../media/image83.jpg"/><Relationship Id="rId5" Type="http://schemas.openxmlformats.org/officeDocument/2006/relationships/image" Target="../media/image77.jpg"/><Relationship Id="rId10" Type="http://schemas.openxmlformats.org/officeDocument/2006/relationships/image" Target="../media/image82.jpg"/><Relationship Id="rId4" Type="http://schemas.openxmlformats.org/officeDocument/2006/relationships/image" Target="../media/image76.jpg"/><Relationship Id="rId9" Type="http://schemas.openxmlformats.org/officeDocument/2006/relationships/image" Target="../media/image8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0.png"/><Relationship Id="rId5" Type="http://schemas.openxmlformats.org/officeDocument/2006/relationships/image" Target="../media/image84.gif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0.png"/><Relationship Id="rId5" Type="http://schemas.openxmlformats.org/officeDocument/2006/relationships/image" Target="../media/image84.gif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4F50F-EC84-4526-B712-7DC0C6DA7FB2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0" y="1465385"/>
            <a:ext cx="9144000" cy="2232147"/>
          </a:xfrm>
          <a:solidFill>
            <a:srgbClr val="872434"/>
          </a:solidFill>
        </p:spPr>
        <p:txBody>
          <a:bodyPr wrap="none" anchor="ctr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45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LAB STUDY</a:t>
            </a:r>
            <a:br>
              <a:rPr lang="en-US" altLang="ko-KR" sz="45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-Neural style, GAN- </a:t>
            </a:r>
            <a:endParaRPr lang="ko-KR" altLang="en-US" sz="40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C5E15F-337A-4E19-97A4-C9CABB523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7676" y="4196862"/>
            <a:ext cx="2198076" cy="621322"/>
          </a:xfrm>
        </p:spPr>
        <p:txBody>
          <a:bodyPr/>
          <a:lstStyle/>
          <a:p>
            <a:pPr algn="r"/>
            <a:r>
              <a:rPr lang="ko-KR" altLang="en-US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석사과정 정재윤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BF2805-9EF3-4939-AE16-5B809E01D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84" y="6426125"/>
            <a:ext cx="5447932" cy="4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2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Results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2634306C-8C2A-444C-80AF-EAEB88B9D8F3}"/>
              </a:ext>
            </a:extLst>
          </p:cNvPr>
          <p:cNvSpPr txBox="1">
            <a:spLocks/>
          </p:cNvSpPr>
          <p:nvPr/>
        </p:nvSpPr>
        <p:spPr>
          <a:xfrm>
            <a:off x="282185" y="610538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Results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25FD25D7-3123-493B-B1D2-7DC5F60088CC}"/>
              </a:ext>
            </a:extLst>
          </p:cNvPr>
          <p:cNvSpPr txBox="1">
            <a:spLocks/>
          </p:cNvSpPr>
          <p:nvPr/>
        </p:nvSpPr>
        <p:spPr>
          <a:xfrm>
            <a:off x="712885" y="1285166"/>
            <a:ext cx="3798559" cy="34442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Random white noise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로 시작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학습할수록 원본 이미지와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비슷해짐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레이어가 깊어지면 원본과 비슷하다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마지막 행은 기존 방법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훨씬 좋은 성능이 나온다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The labels in the figure indicate the top-most layer included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 이상 레이어 높여도 성능 향상 없음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8E03A0-42B4-4D88-958B-890735CA7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35" y="738787"/>
            <a:ext cx="3258068" cy="53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5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Results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2634306C-8C2A-444C-80AF-EAEB88B9D8F3}"/>
              </a:ext>
            </a:extLst>
          </p:cNvPr>
          <p:cNvSpPr txBox="1">
            <a:spLocks/>
          </p:cNvSpPr>
          <p:nvPr/>
        </p:nvSpPr>
        <p:spPr>
          <a:xfrm>
            <a:off x="282185" y="610538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Results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25FD25D7-3123-493B-B1D2-7DC5F60088CC}"/>
              </a:ext>
            </a:extLst>
          </p:cNvPr>
          <p:cNvSpPr txBox="1">
            <a:spLocks/>
          </p:cNvSpPr>
          <p:nvPr/>
        </p:nvSpPr>
        <p:spPr>
          <a:xfrm>
            <a:off x="670496" y="1285166"/>
            <a:ext cx="7855830" cy="34442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파라미터 수가 너무 많아서 줄여보자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전부 다하면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~852k parameters)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Using only one layer on each scale in the network(~177k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parameters)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Gram matrix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만들기 전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Feature space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에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PCA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적용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PC 64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개  사용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-&gt; ~10k parameters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Constraining only the feature map averages in layers ‘conv1_1’ and ‘pool1_4’ -&gt; ~1k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parameters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10EF2A-953F-4760-8F0F-FC1604982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38"/>
          <a:stretch/>
        </p:blipFill>
        <p:spPr>
          <a:xfrm>
            <a:off x="423923" y="3818075"/>
            <a:ext cx="4779391" cy="30399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CC046D-14B5-4F16-986B-99E68C40447F}"/>
              </a:ext>
            </a:extLst>
          </p:cNvPr>
          <p:cNvSpPr/>
          <p:nvPr/>
        </p:nvSpPr>
        <p:spPr>
          <a:xfrm>
            <a:off x="5245704" y="4599373"/>
            <a:ext cx="37045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ea typeface="고려대학교M" panose="02020603020101020101" pitchFamily="18" charset="-127"/>
              </a:rPr>
              <a:t>A, Number of parameters in the texture model. We explore several ways to reduce the number of parameters in the texture model (see main text) and compare the results. </a:t>
            </a:r>
          </a:p>
          <a:p>
            <a:r>
              <a:rPr lang="en-US" altLang="ko-KR" sz="1000" dirty="0">
                <a:ea typeface="고려대학교M" panose="02020603020101020101" pitchFamily="18" charset="-127"/>
              </a:rPr>
              <a:t>B, Textures generated from the different layers of the </a:t>
            </a:r>
            <a:r>
              <a:rPr lang="en-US" altLang="ko-KR" sz="1000" dirty="0" err="1">
                <a:ea typeface="고려대학교M" panose="02020603020101020101" pitchFamily="18" charset="-127"/>
              </a:rPr>
              <a:t>caffe</a:t>
            </a:r>
            <a:r>
              <a:rPr lang="en-US" altLang="ko-KR" sz="1000" dirty="0">
                <a:ea typeface="고려대학교M" panose="02020603020101020101" pitchFamily="18" charset="-127"/>
              </a:rPr>
              <a:t> reference network [12, 15]. The textures are of lesser quality than those generated with the VGG network. </a:t>
            </a:r>
          </a:p>
          <a:p>
            <a:r>
              <a:rPr lang="en-US" altLang="ko-KR" sz="1000" dirty="0">
                <a:ea typeface="고려대학교M" panose="02020603020101020101" pitchFamily="18" charset="-127"/>
              </a:rPr>
              <a:t>C, Textures generated with the VGG architecture but random weights. Texture synthesis fails in this case, indicating that learned filters are crucial for texture generation. </a:t>
            </a:r>
            <a:endParaRPr lang="ko-KR" altLang="en-US" sz="1000" dirty="0"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60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4F50F-EC84-4526-B712-7DC0C6DA7FB2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0" y="1465385"/>
            <a:ext cx="9144000" cy="2232147"/>
          </a:xfrm>
          <a:solidFill>
            <a:srgbClr val="872434"/>
          </a:solidFill>
        </p:spPr>
        <p:txBody>
          <a:bodyPr wrap="none" anchor="ctr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Understanding Deep Image</a:t>
            </a:r>
            <a:br>
              <a:rPr lang="en-US" altLang="ko-KR" sz="40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Representations by inverting them</a:t>
            </a:r>
            <a:endParaRPr lang="ko-KR" altLang="en-US" sz="40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27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Introduction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978BCF96-0F3E-47E8-8E1E-405775799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10538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CNN </a:t>
            </a:r>
            <a:r>
              <a:rPr lang="ko-KR" altLang="en-US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내부</a:t>
            </a:r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?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560111D1-149D-41B5-84C2-6DDEE62A48A6}"/>
              </a:ext>
            </a:extLst>
          </p:cNvPr>
          <p:cNvSpPr txBox="1">
            <a:spLocks/>
          </p:cNvSpPr>
          <p:nvPr/>
        </p:nvSpPr>
        <p:spPr>
          <a:xfrm>
            <a:off x="712885" y="1285166"/>
            <a:ext cx="6521450" cy="33292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딥러닝으로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만든 구조를 직접 파헤쳐 보자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논문의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컨트리뷰션은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다음과 같음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첫 번째로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invert representation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고안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 방법은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image representation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에서만 나온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information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사용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두 번째로 간단함에 비해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DSIFT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HOG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로 매우 좋은 복원 가능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세 번째로 최근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CNN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구조에 적용하여 여러 실험 가능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네 번째로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Representation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안에  있는 정보의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locality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확인 가능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938ED0-0316-400B-A010-CFBDCA6C4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976" y="3905881"/>
            <a:ext cx="3070048" cy="286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Reconstruction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978BCF96-0F3E-47E8-8E1E-405775799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28869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Reconstruction from 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46D10C7-2615-474D-A620-34F0C53A6B6F}"/>
                  </a:ext>
                </a:extLst>
              </p:cNvPr>
              <p:cNvSpPr/>
              <p:nvPr/>
            </p:nvSpPr>
            <p:spPr>
              <a:xfrm>
                <a:off x="778868" y="1124744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46D10C7-2615-474D-A620-34F0C53A6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1124744"/>
                <a:ext cx="432048" cy="2193126"/>
              </a:xfrm>
              <a:prstGeom prst="rect">
                <a:avLst/>
              </a:prstGeom>
              <a:blipFill>
                <a:blip r:embed="rId2"/>
                <a:stretch>
                  <a:fillRect l="-2027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4226655-2D45-41FE-A5F9-1D0616B4CED0}"/>
              </a:ext>
            </a:extLst>
          </p:cNvPr>
          <p:cNvSpPr txBox="1"/>
          <p:nvPr/>
        </p:nvSpPr>
        <p:spPr>
          <a:xfrm>
            <a:off x="383745" y="325536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Input a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5672AAC-B879-40A8-B855-8A5A9047FA76}"/>
                  </a:ext>
                </a:extLst>
              </p:cNvPr>
              <p:cNvSpPr/>
              <p:nvPr/>
            </p:nvSpPr>
            <p:spPr>
              <a:xfrm>
                <a:off x="1619672" y="1431878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5672AAC-B879-40A8-B855-8A5A9047F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431878"/>
                <a:ext cx="1440160" cy="1578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5EC5948-3C63-4F3C-B672-81D357C7F064}"/>
                  </a:ext>
                </a:extLst>
              </p:cNvPr>
              <p:cNvSpPr/>
              <p:nvPr/>
            </p:nvSpPr>
            <p:spPr>
              <a:xfrm>
                <a:off x="3419872" y="173968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5EC5948-3C63-4F3C-B672-81D357C7F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739685"/>
                <a:ext cx="1872208" cy="963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D8C63C7-B02F-4A0B-AC76-AF2460B42DA9}"/>
                  </a:ext>
                </a:extLst>
              </p:cNvPr>
              <p:cNvSpPr/>
              <p:nvPr/>
            </p:nvSpPr>
            <p:spPr>
              <a:xfrm>
                <a:off x="5652120" y="1970540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D8C63C7-B02F-4A0B-AC76-AF2460B42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970540"/>
                <a:ext cx="2448272" cy="501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DA169A-232D-4D5B-A850-D304A85A4110}"/>
                  </a:ext>
                </a:extLst>
              </p:cNvPr>
              <p:cNvSpPr/>
              <p:nvPr/>
            </p:nvSpPr>
            <p:spPr>
              <a:xfrm>
                <a:off x="789885" y="3861048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DA169A-232D-4D5B-A850-D304A85A4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3861048"/>
                <a:ext cx="432048" cy="2193126"/>
              </a:xfrm>
              <a:prstGeom prst="rect">
                <a:avLst/>
              </a:prstGeom>
              <a:blipFill>
                <a:blip r:embed="rId6"/>
                <a:stretch>
                  <a:fillRect l="-2054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E3B337A-7FAA-4F53-A99E-81A8BFCEEE4C}"/>
              </a:ext>
            </a:extLst>
          </p:cNvPr>
          <p:cNvSpPr txBox="1"/>
          <p:nvPr/>
        </p:nvSpPr>
        <p:spPr>
          <a:xfrm>
            <a:off x="394762" y="598509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Input b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A6171D9-1EA0-4B40-801C-E62262C8E6DB}"/>
                  </a:ext>
                </a:extLst>
              </p:cNvPr>
              <p:cNvSpPr/>
              <p:nvPr/>
            </p:nvSpPr>
            <p:spPr>
              <a:xfrm>
                <a:off x="1630689" y="4168182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A6171D9-1EA0-4B40-801C-E62262C8E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89" y="4168182"/>
                <a:ext cx="1440160" cy="1578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E5DCFEC-6D09-4869-AF40-116D3821EBF1}"/>
                  </a:ext>
                </a:extLst>
              </p:cNvPr>
              <p:cNvSpPr/>
              <p:nvPr/>
            </p:nvSpPr>
            <p:spPr>
              <a:xfrm>
                <a:off x="3430889" y="4475989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E5DCFEC-6D09-4869-AF40-116D3821E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89" y="4475989"/>
                <a:ext cx="1872208" cy="963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F4C14C4-2724-44D6-9145-EF1A0207EB69}"/>
                  </a:ext>
                </a:extLst>
              </p:cNvPr>
              <p:cNvSpPr/>
              <p:nvPr/>
            </p:nvSpPr>
            <p:spPr>
              <a:xfrm>
                <a:off x="5663137" y="4706844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F4C14C4-2724-44D6-9145-EF1A0207E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137" y="4706844"/>
                <a:ext cx="2448272" cy="501534"/>
              </a:xfrm>
              <a:prstGeom prst="rect">
                <a:avLst/>
              </a:prstGeom>
              <a:blipFill>
                <a:blip r:embed="rId9"/>
                <a:stretch>
                  <a:fillRect b="-1176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E30842C-DF7C-4DE3-8867-0154BB2D7E93}"/>
              </a:ext>
            </a:extLst>
          </p:cNvPr>
          <p:cNvCxnSpPr/>
          <p:nvPr/>
        </p:nvCxnSpPr>
        <p:spPr>
          <a:xfrm>
            <a:off x="3419872" y="2852936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F78DD3-98F0-4B6A-A34F-1842075E9CEE}"/>
              </a:ext>
            </a:extLst>
          </p:cNvPr>
          <p:cNvSpPr txBox="1"/>
          <p:nvPr/>
        </p:nvSpPr>
        <p:spPr>
          <a:xfrm>
            <a:off x="3287638" y="2880368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number of filters</a:t>
            </a:r>
            <a:endParaRPr lang="ko-KR" altLang="en-US" sz="20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1FA98CE-F14B-482B-A3D4-2DF9B5C990A0}"/>
              </a:ext>
            </a:extLst>
          </p:cNvPr>
          <p:cNvCxnSpPr>
            <a:stCxn id="13" idx="2"/>
            <a:endCxn id="18" idx="0"/>
          </p:cNvCxnSpPr>
          <p:nvPr/>
        </p:nvCxnSpPr>
        <p:spPr>
          <a:xfrm>
            <a:off x="4355976" y="2702929"/>
            <a:ext cx="11017" cy="1773060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6C5DA5-CAC6-4F9E-AB5D-3CC41A8A0E5A}"/>
              </a:ext>
            </a:extLst>
          </p:cNvPr>
          <p:cNvSpPr txBox="1"/>
          <p:nvPr/>
        </p:nvSpPr>
        <p:spPr>
          <a:xfrm>
            <a:off x="4366993" y="3389404"/>
            <a:ext cx="3827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</a:rPr>
              <a:t>Let’s make this features similar!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B6F352-500A-47E4-8260-7DB8D74F065E}"/>
              </a:ext>
            </a:extLst>
          </p:cNvPr>
          <p:cNvSpPr txBox="1"/>
          <p:nvPr/>
        </p:nvSpPr>
        <p:spPr>
          <a:xfrm>
            <a:off x="1653561" y="5985095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By changing the input image!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1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Inverting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978BCF96-0F3E-47E8-8E1E-405775799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10538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Inverting Representations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560111D1-149D-41B5-84C2-6DDEE62A48A6}"/>
              </a:ext>
            </a:extLst>
          </p:cNvPr>
          <p:cNvSpPr txBox="1">
            <a:spLocks/>
          </p:cNvSpPr>
          <p:nvPr/>
        </p:nvSpPr>
        <p:spPr>
          <a:xfrm>
            <a:off x="712885" y="1285166"/>
            <a:ext cx="6521450" cy="33292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1768AF-1E85-410F-A4A9-6765EF705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2"/>
          <a:stretch/>
        </p:blipFill>
        <p:spPr>
          <a:xfrm>
            <a:off x="1276823" y="1796117"/>
            <a:ext cx="2924175" cy="4207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A56C4D-F30B-4C54-A42A-379C3846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28" y="1707713"/>
            <a:ext cx="2000250" cy="438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099897-445B-490E-9525-245AA6881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23" y="2518878"/>
            <a:ext cx="6505575" cy="1057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0886FB-7017-420D-8BD3-0CC8E8804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225" y="3654971"/>
            <a:ext cx="4781550" cy="695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F76813-DF0F-45DD-A5F8-D255BFEE8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306" y="4584948"/>
            <a:ext cx="5324672" cy="227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7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Reconstruction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978BCF96-0F3E-47E8-8E1E-405775799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28869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Receptive Field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3BCB6DF4-0408-4FFC-86E9-BAD7342F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128686"/>
            <a:ext cx="2232248" cy="2245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7CAEFC95-6490-4A03-831B-994E9D15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" y="3393763"/>
            <a:ext cx="9074595" cy="2915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2F28AA-098C-40D5-B038-446A37FC6E96}"/>
              </a:ext>
            </a:extLst>
          </p:cNvPr>
          <p:cNvSpPr/>
          <p:nvPr/>
        </p:nvSpPr>
        <p:spPr>
          <a:xfrm>
            <a:off x="3108548" y="1162050"/>
            <a:ext cx="466700" cy="21717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162078-89E2-412C-87AE-47D1AD0FAE61}"/>
              </a:ext>
            </a:extLst>
          </p:cNvPr>
          <p:cNvSpPr/>
          <p:nvPr/>
        </p:nvSpPr>
        <p:spPr>
          <a:xfrm>
            <a:off x="3791272" y="1412776"/>
            <a:ext cx="829444" cy="16771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495029-0B3A-45DA-986B-C1BE70F833F4}"/>
              </a:ext>
            </a:extLst>
          </p:cNvPr>
          <p:cNvSpPr/>
          <p:nvPr/>
        </p:nvSpPr>
        <p:spPr>
          <a:xfrm>
            <a:off x="4836740" y="1700808"/>
            <a:ext cx="1186780" cy="10941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B67300-4FB7-4930-BA3C-B07BF64B9561}"/>
              </a:ext>
            </a:extLst>
          </p:cNvPr>
          <p:cNvSpPr/>
          <p:nvPr/>
        </p:nvSpPr>
        <p:spPr>
          <a:xfrm>
            <a:off x="6214417" y="1988840"/>
            <a:ext cx="2327548" cy="5250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07AC48-32C1-42CB-A391-AC83B2157967}"/>
              </a:ext>
            </a:extLst>
          </p:cNvPr>
          <p:cNvSpPr/>
          <p:nvPr/>
        </p:nvSpPr>
        <p:spPr>
          <a:xfrm>
            <a:off x="3108548" y="2132856"/>
            <a:ext cx="5433416" cy="237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7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4F50F-EC84-4526-B712-7DC0C6DA7FB2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0" y="1465385"/>
            <a:ext cx="9144000" cy="2232147"/>
          </a:xfrm>
          <a:solidFill>
            <a:srgbClr val="872434"/>
          </a:solidFill>
        </p:spPr>
        <p:txBody>
          <a:bodyPr wrap="none" anchor="ctr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45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A Neural Algorithm of</a:t>
            </a:r>
            <a:br>
              <a:rPr lang="en-US" altLang="ko-KR" sz="45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45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Artistic Style</a:t>
            </a:r>
            <a:endParaRPr lang="ko-KR" altLang="en-US" sz="40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00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Introduction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978BCF96-0F3E-47E8-8E1E-405775799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10538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Texture + Content?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C3A666-5A01-4721-993A-D44D2EA59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5" t="4220" r="435" b="-1343"/>
          <a:stretch/>
        </p:blipFill>
        <p:spPr>
          <a:xfrm>
            <a:off x="879138" y="1719798"/>
            <a:ext cx="1852687" cy="1750077"/>
          </a:xfrm>
          <a:prstGeom prst="rect">
            <a:avLst/>
          </a:prstGeom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26D68C4C-BA15-4689-93B5-D33BBE113F24}"/>
              </a:ext>
            </a:extLst>
          </p:cNvPr>
          <p:cNvSpPr/>
          <p:nvPr/>
        </p:nvSpPr>
        <p:spPr>
          <a:xfrm>
            <a:off x="1493616" y="3612166"/>
            <a:ext cx="623730" cy="611618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E216CD6-E959-4F92-8A85-CD39D8319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1" y="4450887"/>
            <a:ext cx="1831220" cy="184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73B990C-3B07-43BF-A21E-880ADC2B3858}"/>
              </a:ext>
            </a:extLst>
          </p:cNvPr>
          <p:cNvSpPr/>
          <p:nvPr/>
        </p:nvSpPr>
        <p:spPr>
          <a:xfrm>
            <a:off x="4045161" y="3465151"/>
            <a:ext cx="1180847" cy="9056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76A07-DF11-4FA1-B7EB-1ED963EABEA6}"/>
              </a:ext>
            </a:extLst>
          </p:cNvPr>
          <p:cNvSpPr txBox="1"/>
          <p:nvPr/>
        </p:nvSpPr>
        <p:spPr>
          <a:xfrm>
            <a:off x="6764132" y="3102366"/>
            <a:ext cx="7793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/>
              <a:t>?</a:t>
            </a:r>
            <a:endParaRPr lang="ko-KR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1555227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Introduction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978BCF96-0F3E-47E8-8E1E-405775799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10538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Style + Content !</a:t>
            </a:r>
          </a:p>
        </p:txBody>
      </p:sp>
      <p:pic>
        <p:nvPicPr>
          <p:cNvPr id="8" name="Picture 5" descr="C:\Users\CPSLAB\Desktop\ss.jpg">
            <a:extLst>
              <a:ext uri="{FF2B5EF4-FFF2-40B4-BE49-F238E27FC236}">
                <a16:creationId xmlns:a16="http://schemas.microsoft.com/office/drawing/2014/main" id="{9E35DEB7-2D46-4272-8012-2867186B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29" y="43708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CPSLAB\Desktop\2-style1.jpg">
            <a:extLst>
              <a:ext uri="{FF2B5EF4-FFF2-40B4-BE49-F238E27FC236}">
                <a16:creationId xmlns:a16="http://schemas.microsoft.com/office/drawing/2014/main" id="{9BFEBAD9-538B-4EE4-BC6D-92E1B8352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40" y="1305153"/>
            <a:ext cx="178237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CPSLAB\Desktop\out2.jpg">
            <a:extLst>
              <a:ext uri="{FF2B5EF4-FFF2-40B4-BE49-F238E27FC236}">
                <a16:creationId xmlns:a16="http://schemas.microsoft.com/office/drawing/2014/main" id="{C257520D-3564-4465-9E48-42F7C3C6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494" y="283797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49C50484-1F9C-4435-8673-0F9C122F5367}"/>
              </a:ext>
            </a:extLst>
          </p:cNvPr>
          <p:cNvSpPr/>
          <p:nvPr/>
        </p:nvSpPr>
        <p:spPr>
          <a:xfrm>
            <a:off x="1816688" y="3612167"/>
            <a:ext cx="623730" cy="611618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9D84752-BDD1-4D8D-824E-F3A90E7F2857}"/>
              </a:ext>
            </a:extLst>
          </p:cNvPr>
          <p:cNvSpPr/>
          <p:nvPr/>
        </p:nvSpPr>
        <p:spPr>
          <a:xfrm>
            <a:off x="4020938" y="3465153"/>
            <a:ext cx="1180847" cy="9056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2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4F50F-EC84-4526-B712-7DC0C6DA7FB2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0" y="1465385"/>
            <a:ext cx="9144000" cy="2232147"/>
          </a:xfrm>
          <a:solidFill>
            <a:srgbClr val="872434"/>
          </a:solidFill>
        </p:spPr>
        <p:txBody>
          <a:bodyPr wrap="none" anchor="ctr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45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Texture Synthesis Using</a:t>
            </a:r>
            <a:br>
              <a:rPr lang="en-US" altLang="ko-KR" sz="45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45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Convolutional Neural Networks</a:t>
            </a:r>
            <a:endParaRPr lang="ko-KR" altLang="en-US" sz="40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383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How?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978BCF96-0F3E-47E8-8E1E-405775799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28869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>
                <a:latin typeface="고려대학교B" panose="02020603020101020101" pitchFamily="18" charset="-127"/>
                <a:ea typeface="고려대학교B" panose="02020603020101020101" pitchFamily="18" charset="-127"/>
              </a:rPr>
              <a:t>Mix them!</a:t>
            </a:r>
            <a:endParaRPr lang="en-US" altLang="ko-KR" sz="18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132CC4E2-ED53-4626-9FA1-FAD4E061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2" y="1427697"/>
            <a:ext cx="7102896" cy="490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96B302-050A-4C55-867B-8B2A377FFC86}"/>
              </a:ext>
            </a:extLst>
          </p:cNvPr>
          <p:cNvSpPr txBox="1"/>
          <p:nvPr/>
        </p:nvSpPr>
        <p:spPr>
          <a:xfrm>
            <a:off x="7455618" y="2451676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Gram matrix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D9B5C7A-E305-4025-848A-3682D5FD5975}"/>
              </a:ext>
            </a:extLst>
          </p:cNvPr>
          <p:cNvSpPr/>
          <p:nvPr/>
        </p:nvSpPr>
        <p:spPr>
          <a:xfrm>
            <a:off x="2487066" y="2414679"/>
            <a:ext cx="4896544" cy="57606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Neural Art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D4365A-3543-4CA5-8748-891228E8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21" y="1210270"/>
            <a:ext cx="5644496" cy="5535248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EE029F99-C4CB-45E5-A0E6-33A1221BC512}"/>
              </a:ext>
            </a:extLst>
          </p:cNvPr>
          <p:cNvSpPr txBox="1">
            <a:spLocks/>
          </p:cNvSpPr>
          <p:nvPr/>
        </p:nvSpPr>
        <p:spPr>
          <a:xfrm>
            <a:off x="80425" y="3152065"/>
            <a:ext cx="2251295" cy="21982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Layer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가 깊어지면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style representation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 더 강하게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들어감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2F5483-4520-461E-B28D-9D5A4B6644E9}"/>
              </a:ext>
            </a:extLst>
          </p:cNvPr>
          <p:cNvSpPr/>
          <p:nvPr/>
        </p:nvSpPr>
        <p:spPr>
          <a:xfrm>
            <a:off x="5286469" y="563939"/>
            <a:ext cx="3857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Style/content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강도를 조절할 수 있다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위의 숫자가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하이퍼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파라미터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45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Methods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F4D0A438-8196-4D19-8D09-04F93E905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10538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Network</a:t>
            </a:r>
            <a:r>
              <a:rPr lang="ko-KR" altLang="en-US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design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59B7FA45-7C84-43AD-A5B7-4C499136275B}"/>
              </a:ext>
            </a:extLst>
          </p:cNvPr>
          <p:cNvSpPr txBox="1">
            <a:spLocks/>
          </p:cNvSpPr>
          <p:nvPr/>
        </p:nvSpPr>
        <p:spPr>
          <a:xfrm>
            <a:off x="712885" y="1285167"/>
            <a:ext cx="6521450" cy="11075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VGGNet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사용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FC layer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없음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Max pooling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보다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Average pooling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 성능 더 좋아짐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Style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과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Content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loss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따로 구해서 더함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White noise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에서 시작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1D0407-1684-4E3B-B69E-3883B0F5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85" y="4603944"/>
            <a:ext cx="3514725" cy="66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>
                <a:extLst>
                  <a:ext uri="{FF2B5EF4-FFF2-40B4-BE49-F238E27FC236}">
                    <a16:creationId xmlns:a16="http://schemas.microsoft.com/office/drawing/2014/main" id="{CE01204A-2ABC-464F-BF74-F408A71602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988" y="3863598"/>
                <a:ext cx="4065591" cy="6736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sz="1600" dirty="0"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: original photo, </a:t>
                </a:r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sz="1600" dirty="0"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: image to be generated</a:t>
                </a:r>
                <a:endPara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0" name="내용 개체 틀 1">
                <a:extLst>
                  <a:ext uri="{FF2B5EF4-FFF2-40B4-BE49-F238E27FC236}">
                    <a16:creationId xmlns:a16="http://schemas.microsoft.com/office/drawing/2014/main" id="{CE01204A-2ABC-464F-BF74-F408A7160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88" y="3863598"/>
                <a:ext cx="4065591" cy="673671"/>
              </a:xfrm>
              <a:prstGeom prst="rect">
                <a:avLst/>
              </a:prstGeom>
              <a:blipFill>
                <a:blip r:embed="rId3"/>
                <a:stretch>
                  <a:fillRect t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96EF7801-0A0A-41B7-848E-D69D9C42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93" y="4537269"/>
            <a:ext cx="3324225" cy="80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D30E75C-B952-4F71-A812-12F77D25FAD8}"/>
                  </a:ext>
                </a:extLst>
              </p:cNvPr>
              <p:cNvSpPr/>
              <p:nvPr/>
            </p:nvSpPr>
            <p:spPr>
              <a:xfrm>
                <a:off x="2020307" y="6063784"/>
                <a:ext cx="5103385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900" dirty="0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랜덤 이미지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sz="1900" dirty="0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9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9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ko-KR" altLang="en-US" sz="1900" dirty="0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와 똑같이 만들 수 있게 </a:t>
                </a:r>
                <a:r>
                  <a:rPr lang="ko-KR" altLang="en-US" sz="1900" dirty="0" err="1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역전파</a:t>
                </a:r>
                <a:r>
                  <a:rPr lang="ko-KR" altLang="en-US" sz="1900" dirty="0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  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D30E75C-B952-4F71-A812-12F77D25F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07" y="6063784"/>
                <a:ext cx="5103385" cy="384721"/>
              </a:xfrm>
              <a:prstGeom prst="rect">
                <a:avLst/>
              </a:prstGeom>
              <a:blipFill>
                <a:blip r:embed="rId5"/>
                <a:stretch>
                  <a:fillRect l="-1074" t="-17460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6E006F2-D963-4DE2-8389-350A78960B2E}"/>
              </a:ext>
            </a:extLst>
          </p:cNvPr>
          <p:cNvSpPr txBox="1"/>
          <p:nvPr/>
        </p:nvSpPr>
        <p:spPr>
          <a:xfrm>
            <a:off x="282185" y="3280309"/>
            <a:ext cx="292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Content</a:t>
            </a:r>
            <a:endParaRPr lang="ko-KR" altLang="en-US" b="1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942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Methods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F4D0A438-8196-4D19-8D09-04F93E905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10538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Style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>
                <a:extLst>
                  <a:ext uri="{FF2B5EF4-FFF2-40B4-BE49-F238E27FC236}">
                    <a16:creationId xmlns:a16="http://schemas.microsoft.com/office/drawing/2014/main" id="{69CCC1FD-6C18-40CF-BD7D-274E7AF6D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988" y="1210032"/>
                <a:ext cx="4065591" cy="6736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sz="1600" dirty="0"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: original artwork</a:t>
                </a:r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sz="1600" dirty="0"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: image to be generated</a:t>
                </a:r>
                <a:endParaRPr lang="ko-KR" altLang="en-US" sz="1600" dirty="0">
                  <a:latin typeface="고려대학교M" panose="02020603020101020101" pitchFamily="18" charset="-127"/>
                  <a:ea typeface="고려대학교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4" name="내용 개체 틀 1">
                <a:extLst>
                  <a:ext uri="{FF2B5EF4-FFF2-40B4-BE49-F238E27FC236}">
                    <a16:creationId xmlns:a16="http://schemas.microsoft.com/office/drawing/2014/main" id="{69CCC1FD-6C18-40CF-BD7D-274E7AF6D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88" y="1210032"/>
                <a:ext cx="4065591" cy="673671"/>
              </a:xfrm>
              <a:prstGeom prst="rect">
                <a:avLst/>
              </a:prstGeom>
              <a:blipFill>
                <a:blip r:embed="rId2"/>
                <a:stretch>
                  <a:fillRect t="-9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내용 개체 틀 7">
            <a:extLst>
              <a:ext uri="{FF2B5EF4-FFF2-40B4-BE49-F238E27FC236}">
                <a16:creationId xmlns:a16="http://schemas.microsoft.com/office/drawing/2014/main" id="{823304C6-7EAF-4CC9-B12B-F26F6DD4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79" y="2004379"/>
            <a:ext cx="2800350" cy="1685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B8AED1-1D43-44D1-8967-CDAAC612E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017" y="1979917"/>
            <a:ext cx="1590675" cy="695325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5447C8B2-2AC6-4C65-9A98-2839F00556CF}"/>
              </a:ext>
            </a:extLst>
          </p:cNvPr>
          <p:cNvSpPr txBox="1">
            <a:spLocks/>
          </p:cNvSpPr>
          <p:nvPr/>
        </p:nvSpPr>
        <p:spPr>
          <a:xfrm>
            <a:off x="282185" y="4786848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Total loss = content loss + style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6159659-D01D-4201-B40D-6AFAABA4F910}"/>
                  </a:ext>
                </a:extLst>
              </p:cNvPr>
              <p:cNvSpPr/>
              <p:nvPr/>
            </p:nvSpPr>
            <p:spPr>
              <a:xfrm>
                <a:off x="1516099" y="3923557"/>
                <a:ext cx="6111801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900" dirty="0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랜덤 이미지의  </a:t>
                </a:r>
                <a:r>
                  <a:rPr lang="en-US" altLang="ko-KR" sz="1900" dirty="0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style</a:t>
                </a:r>
                <a:r>
                  <a:rPr lang="ko-KR" altLang="en-US" sz="1900" dirty="0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1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sz="1900" dirty="0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900" dirty="0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와 똑같이 만들 수 있게 </a:t>
                </a:r>
                <a:r>
                  <a:rPr lang="ko-KR" altLang="en-US" sz="1900" dirty="0" err="1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역전파</a:t>
                </a:r>
                <a:r>
                  <a:rPr lang="ko-KR" altLang="en-US" sz="1900" dirty="0">
                    <a:solidFill>
                      <a:srgbClr val="FF0000"/>
                    </a:solidFill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  </a:t>
                </a: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6159659-D01D-4201-B40D-6AFAABA4F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99" y="3923557"/>
                <a:ext cx="6111801" cy="392993"/>
              </a:xfrm>
              <a:prstGeom prst="rect">
                <a:avLst/>
              </a:prstGeom>
              <a:blipFill>
                <a:blip r:embed="rId5"/>
                <a:stretch>
                  <a:fillRect l="-998" t="-17188" b="-23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1CE0F53C-E0E5-4FC4-ACA1-40BF280BB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558" y="2817088"/>
            <a:ext cx="4639592" cy="7829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1368AD-8B9D-447A-A696-CA9067AC3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050" y="5856640"/>
            <a:ext cx="5295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9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Methods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978BCF96-0F3E-47E8-8E1E-405775799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28869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ko-KR" altLang="en-US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쉽게 이해해보자</a:t>
            </a:r>
            <a:endParaRPr lang="en-US" altLang="ko-KR" sz="18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EB41EF-3701-4BC9-AA9B-1BD90F04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900"/>
            <a:ext cx="9144000" cy="490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74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Results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6334F1-D062-4136-A713-0AE4EB1C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75" y="1106254"/>
            <a:ext cx="7799650" cy="5171994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2F0336EC-CA17-4AC9-B992-5AECA215B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964" y="6346298"/>
            <a:ext cx="2498418" cy="392163"/>
          </a:xfrm>
        </p:spPr>
        <p:txBody>
          <a:bodyPr anchor="ctr" anchorCtr="0">
            <a:noAutofit/>
          </a:bodyPr>
          <a:lstStyle/>
          <a:p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Max</a:t>
            </a:r>
            <a:r>
              <a:rPr lang="ko-KR" altLang="en-US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Pooling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0C12591F-F0A8-44C8-8255-B881091E4BD9}"/>
              </a:ext>
            </a:extLst>
          </p:cNvPr>
          <p:cNvSpPr txBox="1">
            <a:spLocks/>
          </p:cNvSpPr>
          <p:nvPr/>
        </p:nvSpPr>
        <p:spPr>
          <a:xfrm>
            <a:off x="5507125" y="6346298"/>
            <a:ext cx="2498418" cy="3921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Average</a:t>
            </a:r>
            <a:r>
              <a:rPr lang="ko-KR" altLang="en-US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2369708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Results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B6CDCD-2254-4C6B-BAD0-032D9B87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585066"/>
            <a:ext cx="5486400" cy="6160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8F5A4A-7741-47B3-9F51-7071174E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6820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4F50F-EC84-4526-B712-7DC0C6DA7FB2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0" y="1465385"/>
            <a:ext cx="9144000" cy="2232147"/>
          </a:xfrm>
          <a:solidFill>
            <a:srgbClr val="872434"/>
          </a:solidFill>
        </p:spPr>
        <p:txBody>
          <a:bodyPr wrap="none" anchor="ctr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45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Generative</a:t>
            </a:r>
            <a:r>
              <a:rPr lang="ko-KR" altLang="en-US" sz="45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</a:t>
            </a:r>
            <a:r>
              <a:rPr lang="en-US" altLang="ko-KR" sz="45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Adversarial Network</a:t>
            </a:r>
            <a:endParaRPr lang="ko-KR" altLang="en-US" sz="40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592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Introduction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978BCF96-0F3E-47E8-8E1E-405775799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10538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Generative?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59497D4-7A3E-423A-B3AC-B07A6297FD4D}"/>
              </a:ext>
            </a:extLst>
          </p:cNvPr>
          <p:cNvSpPr txBox="1">
            <a:spLocks/>
          </p:cNvSpPr>
          <p:nvPr/>
        </p:nvSpPr>
        <p:spPr>
          <a:xfrm>
            <a:off x="404591" y="2709597"/>
            <a:ext cx="7886700" cy="4611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부제목 2">
                <a:extLst>
                  <a:ext uri="{FF2B5EF4-FFF2-40B4-BE49-F238E27FC236}">
                    <a16:creationId xmlns:a16="http://schemas.microsoft.com/office/drawing/2014/main" id="{037E8378-ECA2-4814-B0D9-6D5823C2F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768" y="1290197"/>
                <a:ext cx="5650592" cy="1883553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Data: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i="1" dirty="0" err="1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sz="16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600" i="1" dirty="0" err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en-US" altLang="ko-KR" sz="1600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Generative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i="1" dirty="0" err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sz="16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600" i="1" dirty="0" err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  <m:r>
                      <a:rPr lang="en-US" altLang="ko-KR" sz="1600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</a:endParaRP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True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latin typeface="고려대학교M" panose="02020603020101020101" pitchFamily="18" charset="-127"/>
                  <a:ea typeface="고려대학교M" panose="02020603020101020101" pitchFamily="18" charset="-127"/>
                </a:endParaRP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고려대학교M" panose="02020603020101020101" pitchFamily="18" charset="-127"/>
                    <a:ea typeface="고려대학교M" panose="02020603020101020101" pitchFamily="18" charset="-127"/>
                  </a:rPr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latin typeface="고려대학교M" panose="02020603020101020101" pitchFamily="18" charset="-127"/>
                  <a:ea typeface="고려대학교M" panose="02020603020101020101" pitchFamily="18" charset="-127"/>
                </a:endParaRPr>
              </a:p>
            </p:txBody>
          </p:sp>
        </mc:Choice>
        <mc:Fallback>
          <p:sp>
            <p:nvSpPr>
              <p:cNvPr id="10" name="부제목 2">
                <a:extLst>
                  <a:ext uri="{FF2B5EF4-FFF2-40B4-BE49-F238E27FC236}">
                    <a16:creationId xmlns:a16="http://schemas.microsoft.com/office/drawing/2014/main" id="{037E8378-ECA2-4814-B0D9-6D5823C2F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68" y="1290197"/>
                <a:ext cx="5650592" cy="1883553"/>
              </a:xfrm>
              <a:prstGeom prst="rect">
                <a:avLst/>
              </a:prstGeom>
              <a:blipFill>
                <a:blip r:embed="rId2"/>
                <a:stretch>
                  <a:fillRect l="-431" t="-22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FEAEE82E-8066-4859-BE59-1B67D5C6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00" y="1292098"/>
            <a:ext cx="360000" cy="3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DB2231-D6AD-42C0-AC06-1CFA3E4B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00" y="1288877"/>
            <a:ext cx="360000" cy="3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4C7EA0-6304-4256-8DD0-1CD8616B2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050" y="1288877"/>
            <a:ext cx="360000" cy="3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6F7262-5872-4F24-87DE-DF1E876BC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00" y="1288877"/>
            <a:ext cx="360000" cy="3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86F41D-2B9C-4BCC-B368-8751357666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50" y="1288877"/>
            <a:ext cx="360000" cy="3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F3070B-8082-4F08-9CEB-44A094F3EA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00" y="1288877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947F78F-7385-4E6F-A2FA-AA16EB95D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50" y="1288877"/>
            <a:ext cx="360000" cy="3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BB289B-310C-412C-9A86-D6B971669C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50" y="1288877"/>
            <a:ext cx="360000" cy="3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FFE061-7AC4-4EFF-B033-2A5D3EF77E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00" y="1288877"/>
            <a:ext cx="360000" cy="36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FB8884-3E4D-4750-A77A-AF072BF3E49A}"/>
              </a:ext>
            </a:extLst>
          </p:cNvPr>
          <p:cNvSpPr txBox="1"/>
          <p:nvPr/>
        </p:nvSpPr>
        <p:spPr>
          <a:xfrm>
            <a:off x="5788788" y="1070188"/>
            <a:ext cx="155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…</a:t>
            </a:r>
            <a:endParaRPr lang="ko-KR" altLang="en-US" sz="3200" dirty="0"/>
          </a:p>
        </p:txBody>
      </p:sp>
      <p:pic>
        <p:nvPicPr>
          <p:cNvPr id="24" name="Picture 2" descr="http://homepages.inf.ed.ac.uk/rbf/HIPR2/figs/gauss2.gif">
            <a:extLst>
              <a:ext uri="{FF2B5EF4-FFF2-40B4-BE49-F238E27FC236}">
                <a16:creationId xmlns:a16="http://schemas.microsoft.com/office/drawing/2014/main" id="{0F21EBAA-C4CC-49FC-B45F-61D282DC9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37702" y="3629579"/>
            <a:ext cx="3956878" cy="26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B5D1A15-31E8-49BB-A4A3-94E22E0593D8}"/>
                  </a:ext>
                </a:extLst>
              </p:cNvPr>
              <p:cNvSpPr/>
              <p:nvPr/>
            </p:nvSpPr>
            <p:spPr>
              <a:xfrm>
                <a:off x="2611785" y="3173750"/>
                <a:ext cx="15843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B5D1A15-31E8-49BB-A4A3-94E22E059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785" y="3173750"/>
                <a:ext cx="1584341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93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Introduction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DE3CC06F-F4F0-41E6-AD46-7A0436B48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85" y="628869"/>
            <a:ext cx="8323933" cy="599494"/>
          </a:xfrm>
        </p:spPr>
        <p:txBody>
          <a:bodyPr anchor="ctr" anchorCtr="0">
            <a:noAutofit/>
          </a:bodyPr>
          <a:lstStyle/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Generative Adversarial Network</a:t>
            </a:r>
          </a:p>
        </p:txBody>
      </p:sp>
      <p:sp>
        <p:nvSpPr>
          <p:cNvPr id="8" name="오른쪽 화살표 4">
            <a:extLst>
              <a:ext uri="{FF2B5EF4-FFF2-40B4-BE49-F238E27FC236}">
                <a16:creationId xmlns:a16="http://schemas.microsoft.com/office/drawing/2014/main" id="{2B8C2E73-D25B-4640-9281-48298BB7455C}"/>
              </a:ext>
            </a:extLst>
          </p:cNvPr>
          <p:cNvSpPr/>
          <p:nvPr/>
        </p:nvSpPr>
        <p:spPr>
          <a:xfrm>
            <a:off x="3999492" y="2617695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6" descr="Chief Wiggum.png">
            <a:extLst>
              <a:ext uri="{FF2B5EF4-FFF2-40B4-BE49-F238E27FC236}">
                <a16:creationId xmlns:a16="http://schemas.microsoft.com/office/drawing/2014/main" id="{FD55C471-B4F3-415E-B59E-D864F736B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239331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오른쪽 화살표 6">
            <a:extLst>
              <a:ext uri="{FF2B5EF4-FFF2-40B4-BE49-F238E27FC236}">
                <a16:creationId xmlns:a16="http://schemas.microsoft.com/office/drawing/2014/main" id="{9A61F392-5F5A-43C3-919A-5094F28A2281}"/>
              </a:ext>
            </a:extLst>
          </p:cNvPr>
          <p:cNvSpPr/>
          <p:nvPr/>
        </p:nvSpPr>
        <p:spPr>
          <a:xfrm>
            <a:off x="4034688" y="4708521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D3A618-98A9-4638-8630-967EB107E360}"/>
              </a:ext>
            </a:extLst>
          </p:cNvPr>
          <p:cNvSpPr txBox="1"/>
          <p:nvPr/>
        </p:nvSpPr>
        <p:spPr>
          <a:xfrm>
            <a:off x="6135023" y="3950545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B716C-960E-4E19-A24E-34CA9E53AB44}"/>
              </a:ext>
            </a:extLst>
          </p:cNvPr>
          <p:cNvSpPr txBox="1"/>
          <p:nvPr/>
        </p:nvSpPr>
        <p:spPr>
          <a:xfrm>
            <a:off x="6131396" y="5485161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REAL MONEY!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6BFEDC-A477-4400-98A4-614B8C078389}"/>
              </a:ext>
            </a:extLst>
          </p:cNvPr>
          <p:cNvCxnSpPr>
            <a:stCxn id="9" idx="3"/>
          </p:cNvCxnSpPr>
          <p:nvPr/>
        </p:nvCxnSpPr>
        <p:spPr>
          <a:xfrm flipV="1">
            <a:off x="6052678" y="4518484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E663CE8-49A1-41C4-9279-6F1461C8E110}"/>
              </a:ext>
            </a:extLst>
          </p:cNvPr>
          <p:cNvCxnSpPr>
            <a:stCxn id="9" idx="3"/>
          </p:cNvCxnSpPr>
          <p:nvPr/>
        </p:nvCxnSpPr>
        <p:spPr>
          <a:xfrm>
            <a:off x="6052678" y="4962056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1">
            <a:extLst>
              <a:ext uri="{FF2B5EF4-FFF2-40B4-BE49-F238E27FC236}">
                <a16:creationId xmlns:a16="http://schemas.microsoft.com/office/drawing/2014/main" id="{43528ADA-BBCB-4BD8-9978-32AFCC8D5207}"/>
              </a:ext>
            </a:extLst>
          </p:cNvPr>
          <p:cNvSpPr/>
          <p:nvPr/>
        </p:nvSpPr>
        <p:spPr>
          <a:xfrm>
            <a:off x="1298250" y="1967052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2">
            <a:extLst>
              <a:ext uri="{FF2B5EF4-FFF2-40B4-BE49-F238E27FC236}">
                <a16:creationId xmlns:a16="http://schemas.microsoft.com/office/drawing/2014/main" id="{301A50E6-8901-4FAA-A262-B2B4888F5A63}"/>
              </a:ext>
            </a:extLst>
          </p:cNvPr>
          <p:cNvSpPr/>
          <p:nvPr/>
        </p:nvSpPr>
        <p:spPr>
          <a:xfrm>
            <a:off x="1298250" y="3816521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으로 구부러진 화살표 13">
            <a:extLst>
              <a:ext uri="{FF2B5EF4-FFF2-40B4-BE49-F238E27FC236}">
                <a16:creationId xmlns:a16="http://schemas.microsoft.com/office/drawing/2014/main" id="{4AD6D5AA-3CB1-4AA0-894C-5D6A2F22F5F9}"/>
              </a:ext>
            </a:extLst>
          </p:cNvPr>
          <p:cNvSpPr/>
          <p:nvPr/>
        </p:nvSpPr>
        <p:spPr>
          <a:xfrm>
            <a:off x="927906" y="2661913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으로 구부러진 화살표 14">
            <a:extLst>
              <a:ext uri="{FF2B5EF4-FFF2-40B4-BE49-F238E27FC236}">
                <a16:creationId xmlns:a16="http://schemas.microsoft.com/office/drawing/2014/main" id="{C0071EDA-AAEF-492B-B5E8-B03162417232}"/>
              </a:ext>
            </a:extLst>
          </p:cNvPr>
          <p:cNvSpPr/>
          <p:nvPr/>
        </p:nvSpPr>
        <p:spPr>
          <a:xfrm rot="10800000">
            <a:off x="7466479" y="2630286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Picture 2" descr="http://www.dailyclipart.net/wp-content/uploads/medium/clipart0275.jpg">
            <a:extLst>
              <a:ext uri="{FF2B5EF4-FFF2-40B4-BE49-F238E27FC236}">
                <a16:creationId xmlns:a16="http://schemas.microsoft.com/office/drawing/2014/main" id="{26A5FDB1-7900-4560-BB07-75D752CF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8658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dailyclipart.net/wp-content/uploads/medium/clipart0275.jpg">
            <a:extLst>
              <a:ext uri="{FF2B5EF4-FFF2-40B4-BE49-F238E27FC236}">
                <a16:creationId xmlns:a16="http://schemas.microsoft.com/office/drawing/2014/main" id="{5C28870C-5AFA-472B-91D5-E9911B9D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9662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dailyclipart.net/wp-content/uploads/medium/clipart0275.jpg">
            <a:extLst>
              <a:ext uri="{FF2B5EF4-FFF2-40B4-BE49-F238E27FC236}">
                <a16:creationId xmlns:a16="http://schemas.microsoft.com/office/drawing/2014/main" id="{9A0605A6-5BE7-4BAB-9B34-E6B947DD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9127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dailyclipart.net/wp-content/uploads/medium/clipart0275.jpg">
            <a:extLst>
              <a:ext uri="{FF2B5EF4-FFF2-40B4-BE49-F238E27FC236}">
                <a16:creationId xmlns:a16="http://schemas.microsoft.com/office/drawing/2014/main" id="{103FC03B-8D0B-40CE-880E-3EA1F18A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7804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www.dailyclipart.net/wp-content/uploads/medium/clipart0275.jpg">
            <a:extLst>
              <a:ext uri="{FF2B5EF4-FFF2-40B4-BE49-F238E27FC236}">
                <a16:creationId xmlns:a16="http://schemas.microsoft.com/office/drawing/2014/main" id="{D7A1A196-8F13-4BBB-8547-E143DCD92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720665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dailyclipart.net/wp-content/uploads/medium/clipart0275.jpg">
            <a:extLst>
              <a:ext uri="{FF2B5EF4-FFF2-40B4-BE49-F238E27FC236}">
                <a16:creationId xmlns:a16="http://schemas.microsoft.com/office/drawing/2014/main" id="{F10D1A8C-DF1B-4442-9F39-4F1B69F29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411968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www.dailyclipart.net/wp-content/uploads/medium/clipart0275.jpg">
            <a:extLst>
              <a:ext uri="{FF2B5EF4-FFF2-40B4-BE49-F238E27FC236}">
                <a16:creationId xmlns:a16="http://schemas.microsoft.com/office/drawing/2014/main" id="{34E1D512-0711-4A91-A161-F35DFB89C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13587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BA328FE-020C-483D-8914-CBC257F56BC0}"/>
              </a:ext>
            </a:extLst>
          </p:cNvPr>
          <p:cNvSpPr txBox="1">
            <a:spLocks/>
          </p:cNvSpPr>
          <p:nvPr/>
        </p:nvSpPr>
        <p:spPr>
          <a:xfrm>
            <a:off x="628650" y="1340768"/>
            <a:ext cx="7886700" cy="4611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ko-KR" sz="2800"/>
              <a:t>Counterfeiters vs Police Game</a:t>
            </a:r>
            <a:endParaRPr lang="ko-KR" altLang="en-US" sz="28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1CFF398-2F3D-4D49-87A1-54538967913B}"/>
              </a:ext>
            </a:extLst>
          </p:cNvPr>
          <p:cNvGrpSpPr/>
          <p:nvPr/>
        </p:nvGrpSpPr>
        <p:grpSpPr>
          <a:xfrm>
            <a:off x="1781410" y="2193856"/>
            <a:ext cx="2032910" cy="1219534"/>
            <a:chOff x="1466190" y="1869095"/>
            <a:chExt cx="2196713" cy="1317798"/>
          </a:xfrm>
        </p:grpSpPr>
        <p:pic>
          <p:nvPicPr>
            <p:cNvPr id="31" name="Picture 8" descr="https://s-media-cache-ak0.pinimg.com/236x/2e/1d/56/2e1d560a1e40ba83f0e5958719a63df7.jpg">
              <a:extLst>
                <a:ext uri="{FF2B5EF4-FFF2-40B4-BE49-F238E27FC236}">
                  <a16:creationId xmlns:a16="http://schemas.microsoft.com/office/drawing/2014/main" id="{2571AFE2-DC9A-4326-B121-C630C0DA8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210F94C-45E6-44ED-97FC-64494EF78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14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Introduction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080B78E-9BDA-4351-97F7-CD85D1E94726}"/>
              </a:ext>
            </a:extLst>
          </p:cNvPr>
          <p:cNvSpPr txBox="1">
            <a:spLocks/>
          </p:cNvSpPr>
          <p:nvPr/>
        </p:nvSpPr>
        <p:spPr>
          <a:xfrm>
            <a:off x="282185" y="628869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Visual texture synthesis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B92ACB6F-3E4F-44BB-A8EC-506269B72E22}"/>
              </a:ext>
            </a:extLst>
          </p:cNvPr>
          <p:cNvSpPr txBox="1">
            <a:spLocks/>
          </p:cNvSpPr>
          <p:nvPr/>
        </p:nvSpPr>
        <p:spPr>
          <a:xfrm>
            <a:off x="712885" y="1285166"/>
            <a:ext cx="6521450" cy="1657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Texture synthesis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목적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진짜와 유사한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텍스쳐를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많이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만들어내기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오른쪽이 진짜</a:t>
            </a:r>
            <a:endParaRPr lang="en-US" altLang="ko-KR" sz="16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9021F8-9F83-4AD8-A9E4-BB769BD75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54" y="2117042"/>
            <a:ext cx="3858872" cy="46652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8C4CAB-9057-4746-89BD-0F564ECDD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314" y="2106961"/>
            <a:ext cx="3471804" cy="45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4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Network Design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96D20E0-E692-4349-A6D5-E83FF9E7F7F6}"/>
              </a:ext>
            </a:extLst>
          </p:cNvPr>
          <p:cNvSpPr/>
          <p:nvPr/>
        </p:nvSpPr>
        <p:spPr>
          <a:xfrm>
            <a:off x="881514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B903150-6A71-4EF2-8F41-063C90AE8AA7}"/>
              </a:ext>
            </a:extLst>
          </p:cNvPr>
          <p:cNvSpPr/>
          <p:nvPr/>
        </p:nvSpPr>
        <p:spPr>
          <a:xfrm>
            <a:off x="93512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DAA6AF-B1E8-4082-8A88-F799A5A960FF}"/>
              </a:ext>
            </a:extLst>
          </p:cNvPr>
          <p:cNvSpPr/>
          <p:nvPr/>
        </p:nvSpPr>
        <p:spPr>
          <a:xfrm>
            <a:off x="1144202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702BC1-574E-4EF4-AE8E-25D69DCB607A}"/>
              </a:ext>
            </a:extLst>
          </p:cNvPr>
          <p:cNvSpPr/>
          <p:nvPr/>
        </p:nvSpPr>
        <p:spPr>
          <a:xfrm>
            <a:off x="1771437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D4C06D5-A73A-4297-8211-6FEA9F60F13B}"/>
              </a:ext>
            </a:extLst>
          </p:cNvPr>
          <p:cNvSpPr/>
          <p:nvPr/>
        </p:nvSpPr>
        <p:spPr>
          <a:xfrm>
            <a:off x="198051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모서리가 둥근 직사각형 9">
            <a:extLst>
              <a:ext uri="{FF2B5EF4-FFF2-40B4-BE49-F238E27FC236}">
                <a16:creationId xmlns:a16="http://schemas.microsoft.com/office/drawing/2014/main" id="{83EE8273-ED29-41BA-94D1-BAC62EEF90FE}"/>
              </a:ext>
            </a:extLst>
          </p:cNvPr>
          <p:cNvSpPr/>
          <p:nvPr/>
        </p:nvSpPr>
        <p:spPr>
          <a:xfrm>
            <a:off x="881514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39DB761-6E8B-4B47-AE76-52D60FE197AB}"/>
              </a:ext>
            </a:extLst>
          </p:cNvPr>
          <p:cNvSpPr/>
          <p:nvPr/>
        </p:nvSpPr>
        <p:spPr>
          <a:xfrm>
            <a:off x="93512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015A8B6-3300-40B2-8DBD-AAC4868C5908}"/>
              </a:ext>
            </a:extLst>
          </p:cNvPr>
          <p:cNvSpPr/>
          <p:nvPr/>
        </p:nvSpPr>
        <p:spPr>
          <a:xfrm>
            <a:off x="1144202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5A67E76-0C1D-4F7B-A540-782EE767B483}"/>
              </a:ext>
            </a:extLst>
          </p:cNvPr>
          <p:cNvSpPr/>
          <p:nvPr/>
        </p:nvSpPr>
        <p:spPr>
          <a:xfrm>
            <a:off x="1771437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FA58CF-3F58-4174-A2DD-47CF856A90B2}"/>
              </a:ext>
            </a:extLst>
          </p:cNvPr>
          <p:cNvSpPr/>
          <p:nvPr/>
        </p:nvSpPr>
        <p:spPr>
          <a:xfrm>
            <a:off x="198051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모서리가 둥근 직사각형 14">
            <a:extLst>
              <a:ext uri="{FF2B5EF4-FFF2-40B4-BE49-F238E27FC236}">
                <a16:creationId xmlns:a16="http://schemas.microsoft.com/office/drawing/2014/main" id="{7F647671-BA8F-4298-A800-F5D8310F084A}"/>
              </a:ext>
            </a:extLst>
          </p:cNvPr>
          <p:cNvSpPr/>
          <p:nvPr/>
        </p:nvSpPr>
        <p:spPr>
          <a:xfrm>
            <a:off x="881514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5E58723-F1E1-47F7-B157-4C7BDBC88D10}"/>
              </a:ext>
            </a:extLst>
          </p:cNvPr>
          <p:cNvSpPr/>
          <p:nvPr/>
        </p:nvSpPr>
        <p:spPr>
          <a:xfrm>
            <a:off x="93512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6D5FEC2-16E7-469D-8260-2DB88B572E22}"/>
              </a:ext>
            </a:extLst>
          </p:cNvPr>
          <p:cNvSpPr/>
          <p:nvPr/>
        </p:nvSpPr>
        <p:spPr>
          <a:xfrm>
            <a:off x="1144202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9472FF6-1278-403F-BD7E-62087F78BFC4}"/>
              </a:ext>
            </a:extLst>
          </p:cNvPr>
          <p:cNvSpPr/>
          <p:nvPr/>
        </p:nvSpPr>
        <p:spPr>
          <a:xfrm>
            <a:off x="1771437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5CC023B-D25D-4AE1-BD7D-C03ACE3734DB}"/>
              </a:ext>
            </a:extLst>
          </p:cNvPr>
          <p:cNvSpPr/>
          <p:nvPr/>
        </p:nvSpPr>
        <p:spPr>
          <a:xfrm>
            <a:off x="198051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72AA49B-3078-4E8D-91BD-B68D1D016DB6}"/>
              </a:ext>
            </a:extLst>
          </p:cNvPr>
          <p:cNvCxnSpPr>
            <a:stCxn id="27" idx="0"/>
            <a:endCxn id="15" idx="4"/>
          </p:cNvCxnSpPr>
          <p:nvPr/>
        </p:nvCxnSpPr>
        <p:spPr>
          <a:xfrm flipV="1">
            <a:off x="101285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34A37F9-0D1C-4A5D-AD86-3D843AF52244}"/>
              </a:ext>
            </a:extLst>
          </p:cNvPr>
          <p:cNvCxnSpPr>
            <a:stCxn id="27" idx="0"/>
            <a:endCxn id="17" idx="4"/>
          </p:cNvCxnSpPr>
          <p:nvPr/>
        </p:nvCxnSpPr>
        <p:spPr>
          <a:xfrm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7152927-92AE-4C85-9702-5D5EF05F17BC}"/>
              </a:ext>
            </a:extLst>
          </p:cNvPr>
          <p:cNvCxnSpPr>
            <a:stCxn id="27" idx="0"/>
            <a:endCxn id="18" idx="4"/>
          </p:cNvCxnSpPr>
          <p:nvPr/>
        </p:nvCxnSpPr>
        <p:spPr>
          <a:xfrm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FBC24AF-0E64-4B9A-8B79-DE5E83E95D7B}"/>
              </a:ext>
            </a:extLst>
          </p:cNvPr>
          <p:cNvCxnSpPr>
            <a:stCxn id="27" idx="0"/>
            <a:endCxn id="19" idx="4"/>
          </p:cNvCxnSpPr>
          <p:nvPr/>
        </p:nvCxnSpPr>
        <p:spPr>
          <a:xfrm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0187D9A-FBCB-4B6C-8773-2A12DADB7CF9}"/>
              </a:ext>
            </a:extLst>
          </p:cNvPr>
          <p:cNvCxnSpPr>
            <a:stCxn id="28" idx="0"/>
            <a:endCxn id="15" idx="4"/>
          </p:cNvCxnSpPr>
          <p:nvPr/>
        </p:nvCxnSpPr>
        <p:spPr>
          <a:xfrm flipH="1"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0910A95-0209-4F1B-AC8D-89F18522052A}"/>
              </a:ext>
            </a:extLst>
          </p:cNvPr>
          <p:cNvCxnSpPr>
            <a:stCxn id="28" idx="0"/>
            <a:endCxn id="17" idx="4"/>
          </p:cNvCxnSpPr>
          <p:nvPr/>
        </p:nvCxnSpPr>
        <p:spPr>
          <a:xfrm flipV="1">
            <a:off x="1221937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400334-1CDF-4839-9BD8-A17FA3DAB8CE}"/>
              </a:ext>
            </a:extLst>
          </p:cNvPr>
          <p:cNvCxnSpPr>
            <a:stCxn id="28" idx="0"/>
            <a:endCxn id="18" idx="4"/>
          </p:cNvCxnSpPr>
          <p:nvPr/>
        </p:nvCxnSpPr>
        <p:spPr>
          <a:xfrm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B4632D-98C1-4C80-B08C-9353FF2AE73C}"/>
              </a:ext>
            </a:extLst>
          </p:cNvPr>
          <p:cNvCxnSpPr>
            <a:stCxn id="28" idx="0"/>
            <a:endCxn id="19" idx="4"/>
          </p:cNvCxnSpPr>
          <p:nvPr/>
        </p:nvCxnSpPr>
        <p:spPr>
          <a:xfrm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592165-98B4-4E66-BF2A-63A76EDDA9E1}"/>
              </a:ext>
            </a:extLst>
          </p:cNvPr>
          <p:cNvCxnSpPr>
            <a:stCxn id="29" idx="0"/>
            <a:endCxn id="15" idx="4"/>
          </p:cNvCxnSpPr>
          <p:nvPr/>
        </p:nvCxnSpPr>
        <p:spPr>
          <a:xfrm flipH="1"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5221BBB-5E7F-4C0D-B71F-47F3BC3BAADB}"/>
              </a:ext>
            </a:extLst>
          </p:cNvPr>
          <p:cNvCxnSpPr>
            <a:stCxn id="29" idx="0"/>
            <a:endCxn id="17" idx="4"/>
          </p:cNvCxnSpPr>
          <p:nvPr/>
        </p:nvCxnSpPr>
        <p:spPr>
          <a:xfrm flipH="1"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3D33D25-83FD-4275-9AEC-A6BEE4E1A6A2}"/>
              </a:ext>
            </a:extLst>
          </p:cNvPr>
          <p:cNvCxnSpPr>
            <a:stCxn id="29" idx="0"/>
            <a:endCxn id="18" idx="4"/>
          </p:cNvCxnSpPr>
          <p:nvPr/>
        </p:nvCxnSpPr>
        <p:spPr>
          <a:xfrm flipV="1">
            <a:off x="184917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235A0FC-7A35-4E64-8111-49719159745D}"/>
              </a:ext>
            </a:extLst>
          </p:cNvPr>
          <p:cNvCxnSpPr>
            <a:stCxn id="29" idx="0"/>
            <a:endCxn id="19" idx="4"/>
          </p:cNvCxnSpPr>
          <p:nvPr/>
        </p:nvCxnSpPr>
        <p:spPr>
          <a:xfrm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E027A8B-9D31-49B1-A167-47E20888E886}"/>
              </a:ext>
            </a:extLst>
          </p:cNvPr>
          <p:cNvCxnSpPr>
            <a:stCxn id="30" idx="0"/>
            <a:endCxn id="15" idx="4"/>
          </p:cNvCxnSpPr>
          <p:nvPr/>
        </p:nvCxnSpPr>
        <p:spPr>
          <a:xfrm flipH="1"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9400FDB-E4CA-40EF-BCF8-D10D4D97DD8B}"/>
              </a:ext>
            </a:extLst>
          </p:cNvPr>
          <p:cNvCxnSpPr>
            <a:stCxn id="30" idx="0"/>
            <a:endCxn id="17" idx="4"/>
          </p:cNvCxnSpPr>
          <p:nvPr/>
        </p:nvCxnSpPr>
        <p:spPr>
          <a:xfrm flipH="1"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4F348AD-6362-4A3D-828F-C512402E9A04}"/>
              </a:ext>
            </a:extLst>
          </p:cNvPr>
          <p:cNvCxnSpPr>
            <a:stCxn id="30" idx="0"/>
            <a:endCxn id="18" idx="4"/>
          </p:cNvCxnSpPr>
          <p:nvPr/>
        </p:nvCxnSpPr>
        <p:spPr>
          <a:xfrm flipH="1"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C121025-876A-4297-A9F3-728BDF249CAA}"/>
              </a:ext>
            </a:extLst>
          </p:cNvPr>
          <p:cNvCxnSpPr>
            <a:stCxn id="30" idx="0"/>
            <a:endCxn id="19" idx="4"/>
          </p:cNvCxnSpPr>
          <p:nvPr/>
        </p:nvCxnSpPr>
        <p:spPr>
          <a:xfrm flipV="1">
            <a:off x="2058250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253E63E-BD1F-4E78-B367-80C298B1C145}"/>
              </a:ext>
            </a:extLst>
          </p:cNvPr>
          <p:cNvSpPr txBox="1"/>
          <p:nvPr/>
        </p:nvSpPr>
        <p:spPr>
          <a:xfrm>
            <a:off x="1361323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E09084-C8BF-4646-9F98-DEAA07227ED3}"/>
              </a:ext>
            </a:extLst>
          </p:cNvPr>
          <p:cNvSpPr txBox="1"/>
          <p:nvPr/>
        </p:nvSpPr>
        <p:spPr>
          <a:xfrm>
            <a:off x="1361323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FF7ED4-523C-4120-9000-8B2665594AAE}"/>
              </a:ext>
            </a:extLst>
          </p:cNvPr>
          <p:cNvSpPr txBox="1"/>
          <p:nvPr/>
        </p:nvSpPr>
        <p:spPr>
          <a:xfrm>
            <a:off x="1361323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9FCCA24-0295-4783-83A3-B660EC55A48E}"/>
              </a:ext>
            </a:extLst>
          </p:cNvPr>
          <p:cNvCxnSpPr>
            <a:endCxn id="22" idx="4"/>
          </p:cNvCxnSpPr>
          <p:nvPr/>
        </p:nvCxnSpPr>
        <p:spPr>
          <a:xfrm flipV="1">
            <a:off x="101285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D57C99C-3464-4F3F-B95F-765290F0E8E6}"/>
              </a:ext>
            </a:extLst>
          </p:cNvPr>
          <p:cNvCxnSpPr>
            <a:endCxn id="23" idx="4"/>
          </p:cNvCxnSpPr>
          <p:nvPr/>
        </p:nvCxnSpPr>
        <p:spPr>
          <a:xfrm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38ADB9-6623-416D-9A54-72C3B51D3E05}"/>
              </a:ext>
            </a:extLst>
          </p:cNvPr>
          <p:cNvCxnSpPr>
            <a:stCxn id="15" idx="0"/>
            <a:endCxn id="24" idx="4"/>
          </p:cNvCxnSpPr>
          <p:nvPr/>
        </p:nvCxnSpPr>
        <p:spPr>
          <a:xfrm flipV="1">
            <a:off x="1012859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B5D469C-753E-4F46-90C3-05A2581670EF}"/>
              </a:ext>
            </a:extLst>
          </p:cNvPr>
          <p:cNvCxnSpPr>
            <a:endCxn id="25" idx="4"/>
          </p:cNvCxnSpPr>
          <p:nvPr/>
        </p:nvCxnSpPr>
        <p:spPr>
          <a:xfrm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0302DC-A7D3-46FA-8851-DEA1A43D29E2}"/>
              </a:ext>
            </a:extLst>
          </p:cNvPr>
          <p:cNvCxnSpPr>
            <a:endCxn id="22" idx="4"/>
          </p:cNvCxnSpPr>
          <p:nvPr/>
        </p:nvCxnSpPr>
        <p:spPr>
          <a:xfrm flipH="1"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0C7042-3CD9-4753-8F44-AC5AD5F4D35F}"/>
              </a:ext>
            </a:extLst>
          </p:cNvPr>
          <p:cNvCxnSpPr>
            <a:endCxn id="23" idx="4"/>
          </p:cNvCxnSpPr>
          <p:nvPr/>
        </p:nvCxnSpPr>
        <p:spPr>
          <a:xfrm flipV="1">
            <a:off x="1221937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E15A73F-C0B5-4F06-93B0-2751255C95FC}"/>
              </a:ext>
            </a:extLst>
          </p:cNvPr>
          <p:cNvCxnSpPr>
            <a:stCxn id="17" idx="0"/>
            <a:endCxn id="24" idx="4"/>
          </p:cNvCxnSpPr>
          <p:nvPr/>
        </p:nvCxnSpPr>
        <p:spPr>
          <a:xfrm flipV="1">
            <a:off x="1221937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DB43337-550E-444A-AC7D-D3DAC453157D}"/>
              </a:ext>
            </a:extLst>
          </p:cNvPr>
          <p:cNvCxnSpPr>
            <a:endCxn id="25" idx="4"/>
          </p:cNvCxnSpPr>
          <p:nvPr/>
        </p:nvCxnSpPr>
        <p:spPr>
          <a:xfrm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CC1E4E9-1B4F-40FC-929F-768C8DB5E4E3}"/>
              </a:ext>
            </a:extLst>
          </p:cNvPr>
          <p:cNvCxnSpPr>
            <a:endCxn id="22" idx="4"/>
          </p:cNvCxnSpPr>
          <p:nvPr/>
        </p:nvCxnSpPr>
        <p:spPr>
          <a:xfrm flipH="1" flipV="1">
            <a:off x="101285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225D50C-8FE0-4375-A885-C61A5151B88E}"/>
              </a:ext>
            </a:extLst>
          </p:cNvPr>
          <p:cNvCxnSpPr>
            <a:endCxn id="23" idx="4"/>
          </p:cNvCxnSpPr>
          <p:nvPr/>
        </p:nvCxnSpPr>
        <p:spPr>
          <a:xfrm flipH="1" flipV="1">
            <a:off x="1221937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061922F-6301-40C5-A86E-3ACF2E67EEC0}"/>
              </a:ext>
            </a:extLst>
          </p:cNvPr>
          <p:cNvCxnSpPr>
            <a:endCxn id="24" idx="4"/>
          </p:cNvCxnSpPr>
          <p:nvPr/>
        </p:nvCxnSpPr>
        <p:spPr>
          <a:xfrm flipV="1">
            <a:off x="1849172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D940C2-D5FA-4131-B95D-E8D77D555B14}"/>
              </a:ext>
            </a:extLst>
          </p:cNvPr>
          <p:cNvCxnSpPr>
            <a:stCxn id="18" idx="0"/>
            <a:endCxn id="25" idx="4"/>
          </p:cNvCxnSpPr>
          <p:nvPr/>
        </p:nvCxnSpPr>
        <p:spPr>
          <a:xfrm flipV="1">
            <a:off x="1849172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03F0326-12AF-44CE-BE06-13E39DD58E1C}"/>
              </a:ext>
            </a:extLst>
          </p:cNvPr>
          <p:cNvCxnSpPr>
            <a:endCxn id="22" idx="4"/>
          </p:cNvCxnSpPr>
          <p:nvPr/>
        </p:nvCxnSpPr>
        <p:spPr>
          <a:xfrm flipH="1"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0F12710-9D37-4EAC-B96E-7031AEF6AE3C}"/>
              </a:ext>
            </a:extLst>
          </p:cNvPr>
          <p:cNvCxnSpPr>
            <a:endCxn id="23" idx="4"/>
          </p:cNvCxnSpPr>
          <p:nvPr/>
        </p:nvCxnSpPr>
        <p:spPr>
          <a:xfrm flipH="1"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2CEC4F5-1278-4877-8A49-1F3BDE9C4EC6}"/>
              </a:ext>
            </a:extLst>
          </p:cNvPr>
          <p:cNvCxnSpPr>
            <a:endCxn id="24" idx="4"/>
          </p:cNvCxnSpPr>
          <p:nvPr/>
        </p:nvCxnSpPr>
        <p:spPr>
          <a:xfrm flipH="1" flipV="1">
            <a:off x="1849172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E0050A5-C290-4AF1-BDB9-A7BAE8805DB2}"/>
              </a:ext>
            </a:extLst>
          </p:cNvPr>
          <p:cNvCxnSpPr>
            <a:stCxn id="19" idx="0"/>
            <a:endCxn id="25" idx="4"/>
          </p:cNvCxnSpPr>
          <p:nvPr/>
        </p:nvCxnSpPr>
        <p:spPr>
          <a:xfrm flipV="1">
            <a:off x="2058250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08B393F2-CBF0-4C7D-B7AA-9E752DEC643A}"/>
              </a:ext>
            </a:extLst>
          </p:cNvPr>
          <p:cNvSpPr/>
          <p:nvPr/>
        </p:nvSpPr>
        <p:spPr>
          <a:xfrm>
            <a:off x="1431909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0A3229F-2339-43BB-B802-C9D18A38AE2A}"/>
              </a:ext>
            </a:extLst>
          </p:cNvPr>
          <p:cNvCxnSpPr>
            <a:stCxn id="66" idx="4"/>
            <a:endCxn id="22" idx="0"/>
          </p:cNvCxnSpPr>
          <p:nvPr/>
        </p:nvCxnSpPr>
        <p:spPr>
          <a:xfrm flipH="1">
            <a:off x="1012859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4F479C3-E45E-4A10-AB4F-4E4A67AFBD9D}"/>
              </a:ext>
            </a:extLst>
          </p:cNvPr>
          <p:cNvCxnSpPr>
            <a:stCxn id="66" idx="4"/>
            <a:endCxn id="23" idx="0"/>
          </p:cNvCxnSpPr>
          <p:nvPr/>
        </p:nvCxnSpPr>
        <p:spPr>
          <a:xfrm flipH="1">
            <a:off x="1221937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957C045-F044-4BDF-B3F5-9308BEF3C58C}"/>
              </a:ext>
            </a:extLst>
          </p:cNvPr>
          <p:cNvCxnSpPr>
            <a:stCxn id="66" idx="4"/>
            <a:endCxn id="24" idx="0"/>
          </p:cNvCxnSpPr>
          <p:nvPr/>
        </p:nvCxnSpPr>
        <p:spPr>
          <a:xfrm>
            <a:off x="1509643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D68C7CA-8AE4-48F5-BB70-B2883A3D087A}"/>
              </a:ext>
            </a:extLst>
          </p:cNvPr>
          <p:cNvCxnSpPr>
            <a:stCxn id="66" idx="4"/>
            <a:endCxn id="25" idx="0"/>
          </p:cNvCxnSpPr>
          <p:nvPr/>
        </p:nvCxnSpPr>
        <p:spPr>
          <a:xfrm>
            <a:off x="1509643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59">
            <a:extLst>
              <a:ext uri="{FF2B5EF4-FFF2-40B4-BE49-F238E27FC236}">
                <a16:creationId xmlns:a16="http://schemas.microsoft.com/office/drawing/2014/main" id="{E5FFD35F-52F2-4C5E-8DE1-47D841AF24BE}"/>
              </a:ext>
            </a:extLst>
          </p:cNvPr>
          <p:cNvSpPr/>
          <p:nvPr/>
        </p:nvSpPr>
        <p:spPr>
          <a:xfrm>
            <a:off x="1375059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7533FDC-49F8-4A4D-8800-F5790B9F79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763174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" name="모서리가 둥근 직사각형 61">
            <a:extLst>
              <a:ext uri="{FF2B5EF4-FFF2-40B4-BE49-F238E27FC236}">
                <a16:creationId xmlns:a16="http://schemas.microsoft.com/office/drawing/2014/main" id="{D074CA88-4A94-4F92-9806-53B5AC9F1AA3}"/>
              </a:ext>
            </a:extLst>
          </p:cNvPr>
          <p:cNvSpPr/>
          <p:nvPr/>
        </p:nvSpPr>
        <p:spPr>
          <a:xfrm>
            <a:off x="2677401" y="4937704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9B0D47-2B00-46BC-99EB-BC264630CC5E}"/>
              </a:ext>
            </a:extLst>
          </p:cNvPr>
          <p:cNvSpPr/>
          <p:nvPr/>
        </p:nvSpPr>
        <p:spPr>
          <a:xfrm>
            <a:off x="2735141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77AB348-90F4-4B5C-8D67-2530A2465A16}"/>
              </a:ext>
            </a:extLst>
          </p:cNvPr>
          <p:cNvSpPr/>
          <p:nvPr/>
        </p:nvSpPr>
        <p:spPr>
          <a:xfrm>
            <a:off x="2960325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6CBF3F8-2DEA-4C2D-AA87-9CDE27453221}"/>
              </a:ext>
            </a:extLst>
          </p:cNvPr>
          <p:cNvSpPr/>
          <p:nvPr/>
        </p:nvSpPr>
        <p:spPr>
          <a:xfrm>
            <a:off x="3635876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2B3596CC-1818-4B69-A764-FC8FD4A9290A}"/>
              </a:ext>
            </a:extLst>
          </p:cNvPr>
          <p:cNvSpPr/>
          <p:nvPr/>
        </p:nvSpPr>
        <p:spPr>
          <a:xfrm>
            <a:off x="3861060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8" name="모서리가 둥근 직사각형 66">
            <a:extLst>
              <a:ext uri="{FF2B5EF4-FFF2-40B4-BE49-F238E27FC236}">
                <a16:creationId xmlns:a16="http://schemas.microsoft.com/office/drawing/2014/main" id="{E76B2F6B-5876-4694-B769-9170FD6986B9}"/>
              </a:ext>
            </a:extLst>
          </p:cNvPr>
          <p:cNvSpPr/>
          <p:nvPr/>
        </p:nvSpPr>
        <p:spPr>
          <a:xfrm>
            <a:off x="2677401" y="4521980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BF8722D-3E47-4E86-9DAF-23683C873719}"/>
              </a:ext>
            </a:extLst>
          </p:cNvPr>
          <p:cNvSpPr/>
          <p:nvPr/>
        </p:nvSpPr>
        <p:spPr>
          <a:xfrm>
            <a:off x="2735141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E961931-56E1-4B15-8006-19F78334F7A2}"/>
              </a:ext>
            </a:extLst>
          </p:cNvPr>
          <p:cNvSpPr/>
          <p:nvPr/>
        </p:nvSpPr>
        <p:spPr>
          <a:xfrm>
            <a:off x="2960325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A876828-5407-4931-8CFB-3B2E77F93AE5}"/>
              </a:ext>
            </a:extLst>
          </p:cNvPr>
          <p:cNvSpPr/>
          <p:nvPr/>
        </p:nvSpPr>
        <p:spPr>
          <a:xfrm>
            <a:off x="3635876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899CABB-85E2-4682-8ECA-67092382C323}"/>
              </a:ext>
            </a:extLst>
          </p:cNvPr>
          <p:cNvSpPr/>
          <p:nvPr/>
        </p:nvSpPr>
        <p:spPr>
          <a:xfrm>
            <a:off x="3861060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3" name="모서리가 둥근 직사각형 71">
            <a:extLst>
              <a:ext uri="{FF2B5EF4-FFF2-40B4-BE49-F238E27FC236}">
                <a16:creationId xmlns:a16="http://schemas.microsoft.com/office/drawing/2014/main" id="{42CF2C88-9F88-47A6-9080-1F5D7A64FE7A}"/>
              </a:ext>
            </a:extLst>
          </p:cNvPr>
          <p:cNvSpPr/>
          <p:nvPr/>
        </p:nvSpPr>
        <p:spPr>
          <a:xfrm>
            <a:off x="2677401" y="5351555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B50233D-7D71-409D-9469-69524068F884}"/>
              </a:ext>
            </a:extLst>
          </p:cNvPr>
          <p:cNvSpPr/>
          <p:nvPr/>
        </p:nvSpPr>
        <p:spPr>
          <a:xfrm>
            <a:off x="2735141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E7DBCBE-BB9F-4198-9CF3-059DFB23698E}"/>
              </a:ext>
            </a:extLst>
          </p:cNvPr>
          <p:cNvSpPr/>
          <p:nvPr/>
        </p:nvSpPr>
        <p:spPr>
          <a:xfrm>
            <a:off x="2960325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A09573A-5B66-4F2B-8691-284B2B3B2A50}"/>
              </a:ext>
            </a:extLst>
          </p:cNvPr>
          <p:cNvSpPr/>
          <p:nvPr/>
        </p:nvSpPr>
        <p:spPr>
          <a:xfrm>
            <a:off x="3635876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054210B3-159B-428A-9207-DFDD883158C3}"/>
              </a:ext>
            </a:extLst>
          </p:cNvPr>
          <p:cNvSpPr/>
          <p:nvPr/>
        </p:nvSpPr>
        <p:spPr>
          <a:xfrm>
            <a:off x="3861060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C35480C-B129-4915-8CEF-66F99419A672}"/>
              </a:ext>
            </a:extLst>
          </p:cNvPr>
          <p:cNvCxnSpPr>
            <a:stCxn id="84" idx="0"/>
            <a:endCxn id="74" idx="4"/>
          </p:cNvCxnSpPr>
          <p:nvPr/>
        </p:nvCxnSpPr>
        <p:spPr>
          <a:xfrm flipV="1">
            <a:off x="2818863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C1D568C-2872-4EB6-B3CD-CD100B2CD4DE}"/>
              </a:ext>
            </a:extLst>
          </p:cNvPr>
          <p:cNvCxnSpPr>
            <a:stCxn id="84" idx="0"/>
            <a:endCxn id="75" idx="4"/>
          </p:cNvCxnSpPr>
          <p:nvPr/>
        </p:nvCxnSpPr>
        <p:spPr>
          <a:xfrm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EE1A1CA-BDCF-4E2D-9947-024878038E18}"/>
              </a:ext>
            </a:extLst>
          </p:cNvPr>
          <p:cNvCxnSpPr>
            <a:stCxn id="84" idx="0"/>
            <a:endCxn id="76" idx="4"/>
          </p:cNvCxnSpPr>
          <p:nvPr/>
        </p:nvCxnSpPr>
        <p:spPr>
          <a:xfrm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40AFA7BD-267E-43FC-A37D-F0CDC9286EBC}"/>
              </a:ext>
            </a:extLst>
          </p:cNvPr>
          <p:cNvCxnSpPr>
            <a:stCxn id="84" idx="0"/>
            <a:endCxn id="77" idx="4"/>
          </p:cNvCxnSpPr>
          <p:nvPr/>
        </p:nvCxnSpPr>
        <p:spPr>
          <a:xfrm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9895510-13DF-436D-94EB-B3934756B480}"/>
              </a:ext>
            </a:extLst>
          </p:cNvPr>
          <p:cNvCxnSpPr>
            <a:stCxn id="85" idx="0"/>
            <a:endCxn id="74" idx="4"/>
          </p:cNvCxnSpPr>
          <p:nvPr/>
        </p:nvCxnSpPr>
        <p:spPr>
          <a:xfrm flipH="1"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FE9DF20-FCA2-447C-9530-BB037AA0EBA7}"/>
              </a:ext>
            </a:extLst>
          </p:cNvPr>
          <p:cNvCxnSpPr>
            <a:stCxn id="85" idx="0"/>
            <a:endCxn id="75" idx="4"/>
          </p:cNvCxnSpPr>
          <p:nvPr/>
        </p:nvCxnSpPr>
        <p:spPr>
          <a:xfrm flipV="1">
            <a:off x="3044047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ADBF2A7-77E6-43FB-9773-BA709F1D42B0}"/>
              </a:ext>
            </a:extLst>
          </p:cNvPr>
          <p:cNvCxnSpPr>
            <a:stCxn id="85" idx="0"/>
            <a:endCxn id="76" idx="4"/>
          </p:cNvCxnSpPr>
          <p:nvPr/>
        </p:nvCxnSpPr>
        <p:spPr>
          <a:xfrm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1A903F8-5242-4A6B-BF66-3548B4D20548}"/>
              </a:ext>
            </a:extLst>
          </p:cNvPr>
          <p:cNvCxnSpPr>
            <a:stCxn id="85" idx="0"/>
            <a:endCxn id="77" idx="4"/>
          </p:cNvCxnSpPr>
          <p:nvPr/>
        </p:nvCxnSpPr>
        <p:spPr>
          <a:xfrm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36AC306-160D-4C05-A2F7-6C537FCE0ECE}"/>
              </a:ext>
            </a:extLst>
          </p:cNvPr>
          <p:cNvCxnSpPr>
            <a:stCxn id="86" idx="0"/>
            <a:endCxn id="74" idx="4"/>
          </p:cNvCxnSpPr>
          <p:nvPr/>
        </p:nvCxnSpPr>
        <p:spPr>
          <a:xfrm flipH="1"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3EF19A4-FE7D-43FF-9C9D-562C02D1CACF}"/>
              </a:ext>
            </a:extLst>
          </p:cNvPr>
          <p:cNvCxnSpPr>
            <a:stCxn id="86" idx="0"/>
            <a:endCxn id="75" idx="4"/>
          </p:cNvCxnSpPr>
          <p:nvPr/>
        </p:nvCxnSpPr>
        <p:spPr>
          <a:xfrm flipH="1"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8CA1BC2-2BA9-4278-A1DD-577986E993CF}"/>
              </a:ext>
            </a:extLst>
          </p:cNvPr>
          <p:cNvCxnSpPr>
            <a:stCxn id="86" idx="0"/>
            <a:endCxn id="76" idx="4"/>
          </p:cNvCxnSpPr>
          <p:nvPr/>
        </p:nvCxnSpPr>
        <p:spPr>
          <a:xfrm flipV="1">
            <a:off x="3719598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027B5C4-6478-44E4-8CF1-9F634EF23490}"/>
              </a:ext>
            </a:extLst>
          </p:cNvPr>
          <p:cNvCxnSpPr>
            <a:stCxn id="86" idx="0"/>
            <a:endCxn id="77" idx="4"/>
          </p:cNvCxnSpPr>
          <p:nvPr/>
        </p:nvCxnSpPr>
        <p:spPr>
          <a:xfrm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DE57096-9A8C-41E9-92F5-50137FFA1003}"/>
              </a:ext>
            </a:extLst>
          </p:cNvPr>
          <p:cNvCxnSpPr>
            <a:stCxn id="87" idx="0"/>
            <a:endCxn id="74" idx="4"/>
          </p:cNvCxnSpPr>
          <p:nvPr/>
        </p:nvCxnSpPr>
        <p:spPr>
          <a:xfrm flipH="1"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182B73F-80CF-424F-99ED-197CFB796DCB}"/>
              </a:ext>
            </a:extLst>
          </p:cNvPr>
          <p:cNvCxnSpPr>
            <a:stCxn id="87" idx="0"/>
            <a:endCxn id="75" idx="4"/>
          </p:cNvCxnSpPr>
          <p:nvPr/>
        </p:nvCxnSpPr>
        <p:spPr>
          <a:xfrm flipH="1"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6ACF3C8-8F0D-4534-A2E5-7DC6DA8D7A69}"/>
              </a:ext>
            </a:extLst>
          </p:cNvPr>
          <p:cNvCxnSpPr>
            <a:stCxn id="87" idx="0"/>
            <a:endCxn id="76" idx="4"/>
          </p:cNvCxnSpPr>
          <p:nvPr/>
        </p:nvCxnSpPr>
        <p:spPr>
          <a:xfrm flipH="1"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3209B24-A590-41EF-9692-0927BA6B0248}"/>
              </a:ext>
            </a:extLst>
          </p:cNvPr>
          <p:cNvCxnSpPr/>
          <p:nvPr/>
        </p:nvCxnSpPr>
        <p:spPr>
          <a:xfrm flipV="1">
            <a:off x="4240075" y="5439109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18E1531-0316-44AA-A72D-3130AAEBC407}"/>
              </a:ext>
            </a:extLst>
          </p:cNvPr>
          <p:cNvSpPr txBox="1"/>
          <p:nvPr/>
        </p:nvSpPr>
        <p:spPr>
          <a:xfrm>
            <a:off x="3194169" y="4888683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2500CAD-85D5-4D47-864F-21BBA0914894}"/>
              </a:ext>
            </a:extLst>
          </p:cNvPr>
          <p:cNvSpPr txBox="1"/>
          <p:nvPr/>
        </p:nvSpPr>
        <p:spPr>
          <a:xfrm>
            <a:off x="3194169" y="446708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90E6838-D513-4C9D-80FE-F1DDD1A60714}"/>
              </a:ext>
            </a:extLst>
          </p:cNvPr>
          <p:cNvSpPr txBox="1"/>
          <p:nvPr/>
        </p:nvSpPr>
        <p:spPr>
          <a:xfrm>
            <a:off x="3194169" y="5304217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0558F1F-9B81-446D-B345-952AFA476E6E}"/>
              </a:ext>
            </a:extLst>
          </p:cNvPr>
          <p:cNvCxnSpPr>
            <a:stCxn id="74" idx="0"/>
            <a:endCxn id="79" idx="4"/>
          </p:cNvCxnSpPr>
          <p:nvPr/>
        </p:nvCxnSpPr>
        <p:spPr>
          <a:xfrm flipV="1">
            <a:off x="2818863" y="4758712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5270D625-ED75-4596-8A78-69FFDDD36477}"/>
              </a:ext>
            </a:extLst>
          </p:cNvPr>
          <p:cNvCxnSpPr>
            <a:endCxn id="80" idx="4"/>
          </p:cNvCxnSpPr>
          <p:nvPr/>
        </p:nvCxnSpPr>
        <p:spPr>
          <a:xfrm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3C08EBC-369D-4079-B1C4-56121E21F7C1}"/>
              </a:ext>
            </a:extLst>
          </p:cNvPr>
          <p:cNvCxnSpPr>
            <a:stCxn id="74" idx="0"/>
            <a:endCxn id="81" idx="4"/>
          </p:cNvCxnSpPr>
          <p:nvPr/>
        </p:nvCxnSpPr>
        <p:spPr>
          <a:xfrm flipV="1">
            <a:off x="2818863" y="4758712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C7210DCD-F45E-49A9-92D4-49BBDCB61DEF}"/>
              </a:ext>
            </a:extLst>
          </p:cNvPr>
          <p:cNvCxnSpPr>
            <a:endCxn id="82" idx="4"/>
          </p:cNvCxnSpPr>
          <p:nvPr/>
        </p:nvCxnSpPr>
        <p:spPr>
          <a:xfrm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B401D5E-7FC2-48B3-86D9-8A87E10875E7}"/>
              </a:ext>
            </a:extLst>
          </p:cNvPr>
          <p:cNvCxnSpPr>
            <a:endCxn id="79" idx="4"/>
          </p:cNvCxnSpPr>
          <p:nvPr/>
        </p:nvCxnSpPr>
        <p:spPr>
          <a:xfrm flipH="1"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4F1A4A7C-3BBC-40D1-A58B-E1E44AF7F8A9}"/>
              </a:ext>
            </a:extLst>
          </p:cNvPr>
          <p:cNvCxnSpPr>
            <a:endCxn id="80" idx="4"/>
          </p:cNvCxnSpPr>
          <p:nvPr/>
        </p:nvCxnSpPr>
        <p:spPr>
          <a:xfrm flipV="1">
            <a:off x="3044047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3B3468D-F8E2-4AE8-8816-1A5F4E7FF44F}"/>
              </a:ext>
            </a:extLst>
          </p:cNvPr>
          <p:cNvCxnSpPr>
            <a:stCxn id="75" idx="0"/>
            <a:endCxn id="81" idx="4"/>
          </p:cNvCxnSpPr>
          <p:nvPr/>
        </p:nvCxnSpPr>
        <p:spPr>
          <a:xfrm flipV="1">
            <a:off x="3044047" y="4758712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CCA358-2B2B-44B9-A3E3-4B7EC9393C09}"/>
              </a:ext>
            </a:extLst>
          </p:cNvPr>
          <p:cNvCxnSpPr>
            <a:endCxn id="82" idx="4"/>
          </p:cNvCxnSpPr>
          <p:nvPr/>
        </p:nvCxnSpPr>
        <p:spPr>
          <a:xfrm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B1F03F02-46C8-4277-A7AC-4C89C8A97BF4}"/>
              </a:ext>
            </a:extLst>
          </p:cNvPr>
          <p:cNvCxnSpPr>
            <a:endCxn id="79" idx="4"/>
          </p:cNvCxnSpPr>
          <p:nvPr/>
        </p:nvCxnSpPr>
        <p:spPr>
          <a:xfrm flipH="1" flipV="1">
            <a:off x="2818863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C4B7A55C-E4AE-4D7C-9F2D-2DB343DB137C}"/>
              </a:ext>
            </a:extLst>
          </p:cNvPr>
          <p:cNvCxnSpPr>
            <a:endCxn id="80" idx="4"/>
          </p:cNvCxnSpPr>
          <p:nvPr/>
        </p:nvCxnSpPr>
        <p:spPr>
          <a:xfrm flipH="1" flipV="1">
            <a:off x="3044047" y="4758712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3B4AD04-7004-476B-8BE1-D0DC1E04CC2C}"/>
              </a:ext>
            </a:extLst>
          </p:cNvPr>
          <p:cNvCxnSpPr>
            <a:endCxn id="81" idx="4"/>
          </p:cNvCxnSpPr>
          <p:nvPr/>
        </p:nvCxnSpPr>
        <p:spPr>
          <a:xfrm flipV="1">
            <a:off x="3719598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FB10747-70C8-43AC-9755-CE86F5E2ACB3}"/>
              </a:ext>
            </a:extLst>
          </p:cNvPr>
          <p:cNvCxnSpPr>
            <a:stCxn id="76" idx="0"/>
            <a:endCxn id="82" idx="4"/>
          </p:cNvCxnSpPr>
          <p:nvPr/>
        </p:nvCxnSpPr>
        <p:spPr>
          <a:xfrm flipV="1">
            <a:off x="3719598" y="4758712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74C9FB8-7187-43BC-AF20-A0BAE58A113A}"/>
              </a:ext>
            </a:extLst>
          </p:cNvPr>
          <p:cNvCxnSpPr>
            <a:endCxn id="79" idx="4"/>
          </p:cNvCxnSpPr>
          <p:nvPr/>
        </p:nvCxnSpPr>
        <p:spPr>
          <a:xfrm flipH="1"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2AC3C503-79F4-477D-AAE6-1B26B30396FC}"/>
              </a:ext>
            </a:extLst>
          </p:cNvPr>
          <p:cNvCxnSpPr>
            <a:endCxn id="80" idx="4"/>
          </p:cNvCxnSpPr>
          <p:nvPr/>
        </p:nvCxnSpPr>
        <p:spPr>
          <a:xfrm flipH="1"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4233919-1181-4B63-8F73-BBE71B4A54EF}"/>
              </a:ext>
            </a:extLst>
          </p:cNvPr>
          <p:cNvCxnSpPr>
            <a:endCxn id="81" idx="4"/>
          </p:cNvCxnSpPr>
          <p:nvPr/>
        </p:nvCxnSpPr>
        <p:spPr>
          <a:xfrm flipH="1" flipV="1">
            <a:off x="3719598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FDB47B7-F114-407C-B530-062DE14BEEE2}"/>
              </a:ext>
            </a:extLst>
          </p:cNvPr>
          <p:cNvCxnSpPr/>
          <p:nvPr/>
        </p:nvCxnSpPr>
        <p:spPr>
          <a:xfrm flipV="1">
            <a:off x="4240075" y="5023385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2" descr="http://homepages.inf.ed.ac.uk/rbf/HIPR2/figs/gauss2.gif">
            <a:extLst>
              <a:ext uri="{FF2B5EF4-FFF2-40B4-BE49-F238E27FC236}">
                <a16:creationId xmlns:a16="http://schemas.microsoft.com/office/drawing/2014/main" id="{C5FB98CD-B6D5-4224-8594-A8A16083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857779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모서리가 둥근 직사각형 112">
            <a:extLst>
              <a:ext uri="{FF2B5EF4-FFF2-40B4-BE49-F238E27FC236}">
                <a16:creationId xmlns:a16="http://schemas.microsoft.com/office/drawing/2014/main" id="{64A8C084-BC1D-43C9-9C02-0AEBE333C822}"/>
              </a:ext>
            </a:extLst>
          </p:cNvPr>
          <p:cNvSpPr/>
          <p:nvPr/>
        </p:nvSpPr>
        <p:spPr>
          <a:xfrm>
            <a:off x="2801540" y="5946068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AB06FF0A-2D5B-47A9-9012-DE479231F138}"/>
              </a:ext>
            </a:extLst>
          </p:cNvPr>
          <p:cNvSpPr/>
          <p:nvPr/>
        </p:nvSpPr>
        <p:spPr>
          <a:xfrm>
            <a:off x="2844847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E50AE39B-4670-4F47-B3CA-7E7A1495CF8F}"/>
              </a:ext>
            </a:extLst>
          </p:cNvPr>
          <p:cNvSpPr/>
          <p:nvPr/>
        </p:nvSpPr>
        <p:spPr>
          <a:xfrm>
            <a:off x="3070031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A17E5F9-1D2E-495C-B448-CAA52F10011D}"/>
              </a:ext>
            </a:extLst>
          </p:cNvPr>
          <p:cNvSpPr/>
          <p:nvPr/>
        </p:nvSpPr>
        <p:spPr>
          <a:xfrm>
            <a:off x="3513284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3126566-624A-48A9-B72B-EC768AA24D53}"/>
              </a:ext>
            </a:extLst>
          </p:cNvPr>
          <p:cNvSpPr/>
          <p:nvPr/>
        </p:nvSpPr>
        <p:spPr>
          <a:xfrm>
            <a:off x="3738468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6161F90-3AF9-4C0C-B1F9-4561D2AA7A84}"/>
              </a:ext>
            </a:extLst>
          </p:cNvPr>
          <p:cNvSpPr txBox="1"/>
          <p:nvPr/>
        </p:nvSpPr>
        <p:spPr>
          <a:xfrm>
            <a:off x="3194169" y="589873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1D77DB6-FAAA-49BD-9A3B-9D2C94140949}"/>
              </a:ext>
            </a:extLst>
          </p:cNvPr>
          <p:cNvCxnSpPr>
            <a:stCxn id="125" idx="0"/>
            <a:endCxn id="84" idx="4"/>
          </p:cNvCxnSpPr>
          <p:nvPr/>
        </p:nvCxnSpPr>
        <p:spPr>
          <a:xfrm flipH="1" flipV="1">
            <a:off x="2818863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EBDDB84-B920-4F6F-AF13-5F56715F33E1}"/>
              </a:ext>
            </a:extLst>
          </p:cNvPr>
          <p:cNvCxnSpPr>
            <a:stCxn id="125" idx="0"/>
            <a:endCxn id="85" idx="4"/>
          </p:cNvCxnSpPr>
          <p:nvPr/>
        </p:nvCxnSpPr>
        <p:spPr>
          <a:xfrm flipV="1">
            <a:off x="2928570" y="5588287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2F609C1F-C031-4AC9-950A-AC89F969BD8A}"/>
              </a:ext>
            </a:extLst>
          </p:cNvPr>
          <p:cNvCxnSpPr>
            <a:stCxn id="125" idx="0"/>
            <a:endCxn id="86" idx="4"/>
          </p:cNvCxnSpPr>
          <p:nvPr/>
        </p:nvCxnSpPr>
        <p:spPr>
          <a:xfrm flipV="1">
            <a:off x="2928570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D4F0EDE5-64E2-4CF1-AB66-47D1EA6A3A60}"/>
              </a:ext>
            </a:extLst>
          </p:cNvPr>
          <p:cNvCxnSpPr>
            <a:stCxn id="125" idx="0"/>
            <a:endCxn id="87" idx="4"/>
          </p:cNvCxnSpPr>
          <p:nvPr/>
        </p:nvCxnSpPr>
        <p:spPr>
          <a:xfrm flipV="1">
            <a:off x="2928570" y="5588287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B253ADD5-C50E-4E77-819B-1E0DD68F9444}"/>
              </a:ext>
            </a:extLst>
          </p:cNvPr>
          <p:cNvCxnSpPr>
            <a:stCxn id="126" idx="0"/>
            <a:endCxn id="84" idx="4"/>
          </p:cNvCxnSpPr>
          <p:nvPr/>
        </p:nvCxnSpPr>
        <p:spPr>
          <a:xfrm flipH="1" flipV="1">
            <a:off x="2818863" y="5588287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921AAD85-EC9E-4DFB-9902-DBA9D52D9A8A}"/>
              </a:ext>
            </a:extLst>
          </p:cNvPr>
          <p:cNvCxnSpPr>
            <a:stCxn id="126" idx="0"/>
            <a:endCxn id="85" idx="4"/>
          </p:cNvCxnSpPr>
          <p:nvPr/>
        </p:nvCxnSpPr>
        <p:spPr>
          <a:xfrm flipH="1" flipV="1">
            <a:off x="3044047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56C6C76-9A2F-4BAF-B7C0-3039D857B908}"/>
              </a:ext>
            </a:extLst>
          </p:cNvPr>
          <p:cNvCxnSpPr>
            <a:stCxn id="126" idx="0"/>
            <a:endCxn id="86" idx="4"/>
          </p:cNvCxnSpPr>
          <p:nvPr/>
        </p:nvCxnSpPr>
        <p:spPr>
          <a:xfrm flipV="1">
            <a:off x="3153753" y="5588287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5C06BBAB-B45C-4CB7-A4A9-8FB1FECBF8E5}"/>
              </a:ext>
            </a:extLst>
          </p:cNvPr>
          <p:cNvCxnSpPr>
            <a:stCxn id="126" idx="0"/>
            <a:endCxn id="87" idx="4"/>
          </p:cNvCxnSpPr>
          <p:nvPr/>
        </p:nvCxnSpPr>
        <p:spPr>
          <a:xfrm flipV="1">
            <a:off x="3153753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1B7EFF77-DF92-403F-9AE4-737B093EEDC6}"/>
              </a:ext>
            </a:extLst>
          </p:cNvPr>
          <p:cNvCxnSpPr>
            <a:stCxn id="127" idx="0"/>
            <a:endCxn id="84" idx="4"/>
          </p:cNvCxnSpPr>
          <p:nvPr/>
        </p:nvCxnSpPr>
        <p:spPr>
          <a:xfrm flipH="1" flipV="1">
            <a:off x="2818863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1111D643-35BB-46F9-81E4-AD42596059BE}"/>
              </a:ext>
            </a:extLst>
          </p:cNvPr>
          <p:cNvCxnSpPr>
            <a:stCxn id="127" idx="0"/>
            <a:endCxn id="85" idx="4"/>
          </p:cNvCxnSpPr>
          <p:nvPr/>
        </p:nvCxnSpPr>
        <p:spPr>
          <a:xfrm flipH="1" flipV="1">
            <a:off x="3044047" y="5588287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3ED5A89-C69D-45CB-98EB-3BFE99E0A420}"/>
              </a:ext>
            </a:extLst>
          </p:cNvPr>
          <p:cNvCxnSpPr>
            <a:stCxn id="127" idx="0"/>
            <a:endCxn id="86" idx="4"/>
          </p:cNvCxnSpPr>
          <p:nvPr/>
        </p:nvCxnSpPr>
        <p:spPr>
          <a:xfrm flipV="1">
            <a:off x="3597007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EE16F5C-43F6-4C56-B210-64C95B9F51FC}"/>
              </a:ext>
            </a:extLst>
          </p:cNvPr>
          <p:cNvCxnSpPr>
            <a:stCxn id="127" idx="0"/>
            <a:endCxn id="87" idx="4"/>
          </p:cNvCxnSpPr>
          <p:nvPr/>
        </p:nvCxnSpPr>
        <p:spPr>
          <a:xfrm flipV="1">
            <a:off x="3597007" y="5588287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60CF37BB-723C-4E66-A1DB-460631C9CF08}"/>
              </a:ext>
            </a:extLst>
          </p:cNvPr>
          <p:cNvCxnSpPr>
            <a:stCxn id="128" idx="0"/>
            <a:endCxn id="84" idx="4"/>
          </p:cNvCxnSpPr>
          <p:nvPr/>
        </p:nvCxnSpPr>
        <p:spPr>
          <a:xfrm flipH="1" flipV="1">
            <a:off x="2818863" y="5588287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B15796E-2F46-4D9C-BFE3-89C16F797177}"/>
              </a:ext>
            </a:extLst>
          </p:cNvPr>
          <p:cNvCxnSpPr>
            <a:stCxn id="128" idx="0"/>
            <a:endCxn id="85" idx="4"/>
          </p:cNvCxnSpPr>
          <p:nvPr/>
        </p:nvCxnSpPr>
        <p:spPr>
          <a:xfrm flipH="1" flipV="1">
            <a:off x="3044047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4DFD1C1E-63AE-4EF7-AE74-73C34FD85A63}"/>
              </a:ext>
            </a:extLst>
          </p:cNvPr>
          <p:cNvCxnSpPr>
            <a:stCxn id="128" idx="0"/>
            <a:endCxn id="86" idx="4"/>
          </p:cNvCxnSpPr>
          <p:nvPr/>
        </p:nvCxnSpPr>
        <p:spPr>
          <a:xfrm flipH="1" flipV="1">
            <a:off x="3719598" y="5588287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61F3F7F2-B691-43C4-8297-1F0CD2DCAF71}"/>
              </a:ext>
            </a:extLst>
          </p:cNvPr>
          <p:cNvCxnSpPr>
            <a:stCxn id="128" idx="0"/>
            <a:endCxn id="87" idx="4"/>
          </p:cNvCxnSpPr>
          <p:nvPr/>
        </p:nvCxnSpPr>
        <p:spPr>
          <a:xfrm flipV="1">
            <a:off x="3822191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4B97FD0D-AF9B-4159-AA3A-7A8917D14DE6}"/>
              </a:ext>
            </a:extLst>
          </p:cNvPr>
          <p:cNvSpPr txBox="1"/>
          <p:nvPr/>
        </p:nvSpPr>
        <p:spPr>
          <a:xfrm>
            <a:off x="3194169" y="5892898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D27A39B4-2A73-4670-8011-72B3E975D0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770453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A8E68EF-263F-4CF2-86DD-98BA5D4C0DFF}"/>
              </a:ext>
            </a:extLst>
          </p:cNvPr>
          <p:cNvSpPr/>
          <p:nvPr/>
        </p:nvSpPr>
        <p:spPr>
          <a:xfrm>
            <a:off x="4459061" y="5736508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3938EAD7-8B45-4E98-8D2E-F1134E88096C}"/>
              </a:ext>
            </a:extLst>
          </p:cNvPr>
          <p:cNvCxnSpPr>
            <a:endCxn id="79" idx="0"/>
          </p:cNvCxnSpPr>
          <p:nvPr/>
        </p:nvCxnSpPr>
        <p:spPr>
          <a:xfrm flipH="1">
            <a:off x="2818863" y="4334175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4D253C4-C57A-4B24-B206-435E75B07039}"/>
              </a:ext>
            </a:extLst>
          </p:cNvPr>
          <p:cNvCxnSpPr>
            <a:endCxn id="80" idx="0"/>
          </p:cNvCxnSpPr>
          <p:nvPr/>
        </p:nvCxnSpPr>
        <p:spPr>
          <a:xfrm flipH="1">
            <a:off x="3044047" y="4334175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BDA8E347-2287-42B8-9B3D-C6FCC15C193A}"/>
              </a:ext>
            </a:extLst>
          </p:cNvPr>
          <p:cNvCxnSpPr>
            <a:endCxn id="81" idx="0"/>
          </p:cNvCxnSpPr>
          <p:nvPr/>
        </p:nvCxnSpPr>
        <p:spPr>
          <a:xfrm>
            <a:off x="3391562" y="4334175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8F103AFF-44D4-47A0-92FF-30B4484424BF}"/>
              </a:ext>
            </a:extLst>
          </p:cNvPr>
          <p:cNvCxnSpPr>
            <a:endCxn id="82" idx="0"/>
          </p:cNvCxnSpPr>
          <p:nvPr/>
        </p:nvCxnSpPr>
        <p:spPr>
          <a:xfrm>
            <a:off x="3391562" y="4334175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모서리가 둥근 직사각형 141">
            <a:extLst>
              <a:ext uri="{FF2B5EF4-FFF2-40B4-BE49-F238E27FC236}">
                <a16:creationId xmlns:a16="http://schemas.microsoft.com/office/drawing/2014/main" id="{CC3F775B-13E1-449C-B055-CEC18AD337CD}"/>
              </a:ext>
            </a:extLst>
          </p:cNvPr>
          <p:cNvSpPr/>
          <p:nvPr/>
        </p:nvSpPr>
        <p:spPr>
          <a:xfrm>
            <a:off x="2738956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AE91308E-025F-4262-B599-C66D38FFC014}"/>
              </a:ext>
            </a:extLst>
          </p:cNvPr>
          <p:cNvSpPr/>
          <p:nvPr/>
        </p:nvSpPr>
        <p:spPr>
          <a:xfrm>
            <a:off x="279256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47CBB08-3AB1-41D3-B5A8-B2AC34D6880C}"/>
              </a:ext>
            </a:extLst>
          </p:cNvPr>
          <p:cNvSpPr/>
          <p:nvPr/>
        </p:nvSpPr>
        <p:spPr>
          <a:xfrm>
            <a:off x="300164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8613FF0-5E3A-4554-95A8-27FE617FC04F}"/>
              </a:ext>
            </a:extLst>
          </p:cNvPr>
          <p:cNvSpPr/>
          <p:nvPr/>
        </p:nvSpPr>
        <p:spPr>
          <a:xfrm>
            <a:off x="3628879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433CE682-C565-40F3-9E3B-603309D38038}"/>
              </a:ext>
            </a:extLst>
          </p:cNvPr>
          <p:cNvSpPr/>
          <p:nvPr/>
        </p:nvSpPr>
        <p:spPr>
          <a:xfrm>
            <a:off x="3837958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8" name="모서리가 둥근 직사각형 146">
            <a:extLst>
              <a:ext uri="{FF2B5EF4-FFF2-40B4-BE49-F238E27FC236}">
                <a16:creationId xmlns:a16="http://schemas.microsoft.com/office/drawing/2014/main" id="{14A7DDD0-9F36-4A41-B057-E4F988BE1500}"/>
              </a:ext>
            </a:extLst>
          </p:cNvPr>
          <p:cNvSpPr/>
          <p:nvPr/>
        </p:nvSpPr>
        <p:spPr>
          <a:xfrm>
            <a:off x="2738956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9D6A0586-2D0E-4688-B8EE-4038647E678A}"/>
              </a:ext>
            </a:extLst>
          </p:cNvPr>
          <p:cNvSpPr/>
          <p:nvPr/>
        </p:nvSpPr>
        <p:spPr>
          <a:xfrm>
            <a:off x="279256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FA60879D-534A-4C1E-B92F-469C5EAFE4F9}"/>
              </a:ext>
            </a:extLst>
          </p:cNvPr>
          <p:cNvSpPr/>
          <p:nvPr/>
        </p:nvSpPr>
        <p:spPr>
          <a:xfrm>
            <a:off x="300164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2954E15-9FA0-4B1B-9039-C47A2A2D9D4C}"/>
              </a:ext>
            </a:extLst>
          </p:cNvPr>
          <p:cNvSpPr/>
          <p:nvPr/>
        </p:nvSpPr>
        <p:spPr>
          <a:xfrm>
            <a:off x="3628879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E839343-3E05-4C4D-8EB9-D93E564E78E1}"/>
              </a:ext>
            </a:extLst>
          </p:cNvPr>
          <p:cNvSpPr/>
          <p:nvPr/>
        </p:nvSpPr>
        <p:spPr>
          <a:xfrm>
            <a:off x="3837958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3" name="모서리가 둥근 직사각형 151">
            <a:extLst>
              <a:ext uri="{FF2B5EF4-FFF2-40B4-BE49-F238E27FC236}">
                <a16:creationId xmlns:a16="http://schemas.microsoft.com/office/drawing/2014/main" id="{E6A6AEAF-F38D-4B83-89B9-3ED4394E50B4}"/>
              </a:ext>
            </a:extLst>
          </p:cNvPr>
          <p:cNvSpPr/>
          <p:nvPr/>
        </p:nvSpPr>
        <p:spPr>
          <a:xfrm>
            <a:off x="2738956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85DBF8F-DA33-43AC-9203-A5E43B734920}"/>
              </a:ext>
            </a:extLst>
          </p:cNvPr>
          <p:cNvSpPr/>
          <p:nvPr/>
        </p:nvSpPr>
        <p:spPr>
          <a:xfrm>
            <a:off x="279256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D5CDAAC-DC58-4380-9FED-A3094B9DD8B8}"/>
              </a:ext>
            </a:extLst>
          </p:cNvPr>
          <p:cNvSpPr/>
          <p:nvPr/>
        </p:nvSpPr>
        <p:spPr>
          <a:xfrm>
            <a:off x="300164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6494D36-CB91-4B39-888C-C3FA66C8F3DD}"/>
              </a:ext>
            </a:extLst>
          </p:cNvPr>
          <p:cNvSpPr/>
          <p:nvPr/>
        </p:nvSpPr>
        <p:spPr>
          <a:xfrm>
            <a:off x="3628879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3C40E49D-F2BF-489D-9068-D3115FC04846}"/>
              </a:ext>
            </a:extLst>
          </p:cNvPr>
          <p:cNvSpPr/>
          <p:nvPr/>
        </p:nvSpPr>
        <p:spPr>
          <a:xfrm>
            <a:off x="3837958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D74D1FB6-0F63-45A4-83A1-290CEBA6EF3C}"/>
              </a:ext>
            </a:extLst>
          </p:cNvPr>
          <p:cNvCxnSpPr>
            <a:stCxn id="164" idx="0"/>
            <a:endCxn id="154" idx="4"/>
          </p:cNvCxnSpPr>
          <p:nvPr/>
        </p:nvCxnSpPr>
        <p:spPr>
          <a:xfrm flipV="1">
            <a:off x="2870301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FDDA1751-B9CD-42EE-A9A5-B40DE567B8DB}"/>
              </a:ext>
            </a:extLst>
          </p:cNvPr>
          <p:cNvCxnSpPr>
            <a:stCxn id="164" idx="0"/>
            <a:endCxn id="155" idx="4"/>
          </p:cNvCxnSpPr>
          <p:nvPr/>
        </p:nvCxnSpPr>
        <p:spPr>
          <a:xfrm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DD10F232-65D5-454A-B705-343E2A786122}"/>
              </a:ext>
            </a:extLst>
          </p:cNvPr>
          <p:cNvCxnSpPr>
            <a:stCxn id="164" idx="0"/>
            <a:endCxn id="156" idx="4"/>
          </p:cNvCxnSpPr>
          <p:nvPr/>
        </p:nvCxnSpPr>
        <p:spPr>
          <a:xfrm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BB2BECF3-103E-4AA8-BD04-6A67A963EF13}"/>
              </a:ext>
            </a:extLst>
          </p:cNvPr>
          <p:cNvCxnSpPr>
            <a:stCxn id="164" idx="0"/>
            <a:endCxn id="157" idx="4"/>
          </p:cNvCxnSpPr>
          <p:nvPr/>
        </p:nvCxnSpPr>
        <p:spPr>
          <a:xfrm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791B8170-4BA2-4078-B5C2-E8D4100B9EB2}"/>
              </a:ext>
            </a:extLst>
          </p:cNvPr>
          <p:cNvCxnSpPr>
            <a:stCxn id="165" idx="0"/>
            <a:endCxn id="154" idx="4"/>
          </p:cNvCxnSpPr>
          <p:nvPr/>
        </p:nvCxnSpPr>
        <p:spPr>
          <a:xfrm flipH="1"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610EE91B-78EA-4659-AF4E-4F54806C82B9}"/>
              </a:ext>
            </a:extLst>
          </p:cNvPr>
          <p:cNvCxnSpPr>
            <a:stCxn id="165" idx="0"/>
            <a:endCxn id="155" idx="4"/>
          </p:cNvCxnSpPr>
          <p:nvPr/>
        </p:nvCxnSpPr>
        <p:spPr>
          <a:xfrm flipV="1">
            <a:off x="307937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1AFC3F4-5DA3-4D8E-84CA-98FEB09A66B6}"/>
              </a:ext>
            </a:extLst>
          </p:cNvPr>
          <p:cNvCxnSpPr>
            <a:stCxn id="165" idx="0"/>
            <a:endCxn id="156" idx="4"/>
          </p:cNvCxnSpPr>
          <p:nvPr/>
        </p:nvCxnSpPr>
        <p:spPr>
          <a:xfrm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C6146BA2-DA9C-4913-87FC-77C101655C03}"/>
              </a:ext>
            </a:extLst>
          </p:cNvPr>
          <p:cNvCxnSpPr>
            <a:stCxn id="165" idx="0"/>
            <a:endCxn id="157" idx="4"/>
          </p:cNvCxnSpPr>
          <p:nvPr/>
        </p:nvCxnSpPr>
        <p:spPr>
          <a:xfrm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C17177-5DBB-4FEB-926F-D59EFECF14E0}"/>
              </a:ext>
            </a:extLst>
          </p:cNvPr>
          <p:cNvCxnSpPr>
            <a:stCxn id="166" idx="0"/>
            <a:endCxn id="154" idx="4"/>
          </p:cNvCxnSpPr>
          <p:nvPr/>
        </p:nvCxnSpPr>
        <p:spPr>
          <a:xfrm flipH="1"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14640594-4AB0-41D4-B6BD-C88C1ABC153E}"/>
              </a:ext>
            </a:extLst>
          </p:cNvPr>
          <p:cNvCxnSpPr>
            <a:stCxn id="166" idx="0"/>
            <a:endCxn id="155" idx="4"/>
          </p:cNvCxnSpPr>
          <p:nvPr/>
        </p:nvCxnSpPr>
        <p:spPr>
          <a:xfrm flipH="1"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0EDB092-1D7F-4F6A-8E16-1B955EFD8D53}"/>
              </a:ext>
            </a:extLst>
          </p:cNvPr>
          <p:cNvCxnSpPr>
            <a:stCxn id="166" idx="0"/>
            <a:endCxn id="156" idx="4"/>
          </p:cNvCxnSpPr>
          <p:nvPr/>
        </p:nvCxnSpPr>
        <p:spPr>
          <a:xfrm flipV="1">
            <a:off x="3706614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4639019-ADCB-4449-964C-928BB8AAF540}"/>
              </a:ext>
            </a:extLst>
          </p:cNvPr>
          <p:cNvCxnSpPr>
            <a:stCxn id="166" idx="0"/>
            <a:endCxn id="157" idx="4"/>
          </p:cNvCxnSpPr>
          <p:nvPr/>
        </p:nvCxnSpPr>
        <p:spPr>
          <a:xfrm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4B4B2976-444C-4802-B7FA-C13E0F76409C}"/>
              </a:ext>
            </a:extLst>
          </p:cNvPr>
          <p:cNvCxnSpPr>
            <a:stCxn id="167" idx="0"/>
            <a:endCxn id="154" idx="4"/>
          </p:cNvCxnSpPr>
          <p:nvPr/>
        </p:nvCxnSpPr>
        <p:spPr>
          <a:xfrm flipH="1"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74A3C8AA-16C6-42E9-A655-C94F3EC7C484}"/>
              </a:ext>
            </a:extLst>
          </p:cNvPr>
          <p:cNvCxnSpPr>
            <a:stCxn id="167" idx="0"/>
            <a:endCxn id="155" idx="4"/>
          </p:cNvCxnSpPr>
          <p:nvPr/>
        </p:nvCxnSpPr>
        <p:spPr>
          <a:xfrm flipH="1"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7AF1807D-F964-43D6-8809-28CAD77A014D}"/>
              </a:ext>
            </a:extLst>
          </p:cNvPr>
          <p:cNvCxnSpPr>
            <a:stCxn id="167" idx="0"/>
            <a:endCxn id="156" idx="4"/>
          </p:cNvCxnSpPr>
          <p:nvPr/>
        </p:nvCxnSpPr>
        <p:spPr>
          <a:xfrm flipH="1"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5F00ECDF-11DD-42CA-B8E4-A6E628120298}"/>
              </a:ext>
            </a:extLst>
          </p:cNvPr>
          <p:cNvCxnSpPr>
            <a:stCxn id="167" idx="0"/>
            <a:endCxn id="157" idx="4"/>
          </p:cNvCxnSpPr>
          <p:nvPr/>
        </p:nvCxnSpPr>
        <p:spPr>
          <a:xfrm flipV="1">
            <a:off x="391569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630CEFA8-5D35-4D32-BF9E-32123F50B0CB}"/>
              </a:ext>
            </a:extLst>
          </p:cNvPr>
          <p:cNvSpPr txBox="1"/>
          <p:nvPr/>
        </p:nvSpPr>
        <p:spPr>
          <a:xfrm>
            <a:off x="3218765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30BE715-6880-4729-93D4-C3C83FA3F642}"/>
              </a:ext>
            </a:extLst>
          </p:cNvPr>
          <p:cNvSpPr txBox="1"/>
          <p:nvPr/>
        </p:nvSpPr>
        <p:spPr>
          <a:xfrm>
            <a:off x="3218765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B63F2D9-EAB5-41C6-9422-B2B0EEF856CD}"/>
              </a:ext>
            </a:extLst>
          </p:cNvPr>
          <p:cNvSpPr txBox="1"/>
          <p:nvPr/>
        </p:nvSpPr>
        <p:spPr>
          <a:xfrm>
            <a:off x="3218765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CD0FB9F9-229D-43D0-8FD8-3353308A40D2}"/>
              </a:ext>
            </a:extLst>
          </p:cNvPr>
          <p:cNvCxnSpPr>
            <a:endCxn id="159" idx="4"/>
          </p:cNvCxnSpPr>
          <p:nvPr/>
        </p:nvCxnSpPr>
        <p:spPr>
          <a:xfrm flipV="1">
            <a:off x="2870301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D9152468-6881-4403-B9F7-6F9F6B58CF8D}"/>
              </a:ext>
            </a:extLst>
          </p:cNvPr>
          <p:cNvCxnSpPr>
            <a:endCxn id="160" idx="4"/>
          </p:cNvCxnSpPr>
          <p:nvPr/>
        </p:nvCxnSpPr>
        <p:spPr>
          <a:xfrm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3D53000E-2FBF-4249-BA03-49E424F1FFB0}"/>
              </a:ext>
            </a:extLst>
          </p:cNvPr>
          <p:cNvCxnSpPr>
            <a:stCxn id="154" idx="0"/>
            <a:endCxn id="161" idx="4"/>
          </p:cNvCxnSpPr>
          <p:nvPr/>
        </p:nvCxnSpPr>
        <p:spPr>
          <a:xfrm flipV="1">
            <a:off x="2870301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39C8876E-2EA5-47A0-A8A7-4C211D35DA6C}"/>
              </a:ext>
            </a:extLst>
          </p:cNvPr>
          <p:cNvCxnSpPr>
            <a:endCxn id="162" idx="4"/>
          </p:cNvCxnSpPr>
          <p:nvPr/>
        </p:nvCxnSpPr>
        <p:spPr>
          <a:xfrm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D08B987B-537C-44CC-9B0F-9529CF5E5F4C}"/>
              </a:ext>
            </a:extLst>
          </p:cNvPr>
          <p:cNvCxnSpPr>
            <a:endCxn id="159" idx="4"/>
          </p:cNvCxnSpPr>
          <p:nvPr/>
        </p:nvCxnSpPr>
        <p:spPr>
          <a:xfrm flipH="1"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D75D9BAF-939E-46BA-96A0-6A3E9C501CF8}"/>
              </a:ext>
            </a:extLst>
          </p:cNvPr>
          <p:cNvCxnSpPr>
            <a:endCxn id="160" idx="4"/>
          </p:cNvCxnSpPr>
          <p:nvPr/>
        </p:nvCxnSpPr>
        <p:spPr>
          <a:xfrm flipV="1">
            <a:off x="307937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BCACD53A-F458-4805-AC6F-21C122481E15}"/>
              </a:ext>
            </a:extLst>
          </p:cNvPr>
          <p:cNvCxnSpPr>
            <a:stCxn id="155" idx="0"/>
            <a:endCxn id="161" idx="4"/>
          </p:cNvCxnSpPr>
          <p:nvPr/>
        </p:nvCxnSpPr>
        <p:spPr>
          <a:xfrm flipV="1">
            <a:off x="3079379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222048DF-D5F6-4F0A-882D-6F3E0543DADE}"/>
              </a:ext>
            </a:extLst>
          </p:cNvPr>
          <p:cNvCxnSpPr>
            <a:endCxn id="162" idx="4"/>
          </p:cNvCxnSpPr>
          <p:nvPr/>
        </p:nvCxnSpPr>
        <p:spPr>
          <a:xfrm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8154C5E-D3C8-44B4-8F82-9C3DF7773AC5}"/>
              </a:ext>
            </a:extLst>
          </p:cNvPr>
          <p:cNvCxnSpPr>
            <a:endCxn id="159" idx="4"/>
          </p:cNvCxnSpPr>
          <p:nvPr/>
        </p:nvCxnSpPr>
        <p:spPr>
          <a:xfrm flipH="1" flipV="1">
            <a:off x="2870301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DDAA12CF-5D12-4065-AF33-0C5727800F65}"/>
              </a:ext>
            </a:extLst>
          </p:cNvPr>
          <p:cNvCxnSpPr>
            <a:endCxn id="160" idx="4"/>
          </p:cNvCxnSpPr>
          <p:nvPr/>
        </p:nvCxnSpPr>
        <p:spPr>
          <a:xfrm flipH="1" flipV="1">
            <a:off x="3079379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5E7DCC7E-712B-4432-B8C1-CBA224A23BB3}"/>
              </a:ext>
            </a:extLst>
          </p:cNvPr>
          <p:cNvCxnSpPr>
            <a:endCxn id="161" idx="4"/>
          </p:cNvCxnSpPr>
          <p:nvPr/>
        </p:nvCxnSpPr>
        <p:spPr>
          <a:xfrm flipV="1">
            <a:off x="3706614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877DC08-8000-4AFD-BFDF-2D27B5BFBD22}"/>
              </a:ext>
            </a:extLst>
          </p:cNvPr>
          <p:cNvCxnSpPr>
            <a:stCxn id="156" idx="0"/>
            <a:endCxn id="162" idx="4"/>
          </p:cNvCxnSpPr>
          <p:nvPr/>
        </p:nvCxnSpPr>
        <p:spPr>
          <a:xfrm flipV="1">
            <a:off x="3706614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FED63F20-E220-4FDF-9A78-51CD77828F82}"/>
              </a:ext>
            </a:extLst>
          </p:cNvPr>
          <p:cNvCxnSpPr>
            <a:endCxn id="159" idx="4"/>
          </p:cNvCxnSpPr>
          <p:nvPr/>
        </p:nvCxnSpPr>
        <p:spPr>
          <a:xfrm flipH="1"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FF07D2F2-51D7-4EAF-B94D-21BFA1DCF835}"/>
              </a:ext>
            </a:extLst>
          </p:cNvPr>
          <p:cNvCxnSpPr>
            <a:endCxn id="160" idx="4"/>
          </p:cNvCxnSpPr>
          <p:nvPr/>
        </p:nvCxnSpPr>
        <p:spPr>
          <a:xfrm flipH="1"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ADCE652D-E060-4A16-894D-C1F985629459}"/>
              </a:ext>
            </a:extLst>
          </p:cNvPr>
          <p:cNvCxnSpPr>
            <a:endCxn id="161" idx="4"/>
          </p:cNvCxnSpPr>
          <p:nvPr/>
        </p:nvCxnSpPr>
        <p:spPr>
          <a:xfrm flipH="1" flipV="1">
            <a:off x="3706614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BE06A88E-4428-4E96-AEBE-73E71D179148}"/>
              </a:ext>
            </a:extLst>
          </p:cNvPr>
          <p:cNvCxnSpPr>
            <a:stCxn id="157" idx="0"/>
            <a:endCxn id="162" idx="4"/>
          </p:cNvCxnSpPr>
          <p:nvPr/>
        </p:nvCxnSpPr>
        <p:spPr>
          <a:xfrm flipV="1">
            <a:off x="3915692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타원 202">
            <a:extLst>
              <a:ext uri="{FF2B5EF4-FFF2-40B4-BE49-F238E27FC236}">
                <a16:creationId xmlns:a16="http://schemas.microsoft.com/office/drawing/2014/main" id="{A1B5946C-D843-4FA3-8B81-AF564258966C}"/>
              </a:ext>
            </a:extLst>
          </p:cNvPr>
          <p:cNvSpPr/>
          <p:nvPr/>
        </p:nvSpPr>
        <p:spPr>
          <a:xfrm>
            <a:off x="3289351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9376106C-8F88-41D7-A000-F47FC7592ACE}"/>
              </a:ext>
            </a:extLst>
          </p:cNvPr>
          <p:cNvCxnSpPr>
            <a:stCxn id="203" idx="4"/>
            <a:endCxn id="159" idx="0"/>
          </p:cNvCxnSpPr>
          <p:nvPr/>
        </p:nvCxnSpPr>
        <p:spPr>
          <a:xfrm flipH="1">
            <a:off x="2870301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D2FBF17B-A7B3-4031-8516-4CC64EFD73DD}"/>
              </a:ext>
            </a:extLst>
          </p:cNvPr>
          <p:cNvCxnSpPr>
            <a:stCxn id="203" idx="4"/>
            <a:endCxn id="160" idx="0"/>
          </p:cNvCxnSpPr>
          <p:nvPr/>
        </p:nvCxnSpPr>
        <p:spPr>
          <a:xfrm flipH="1">
            <a:off x="3079379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521D5F6-B7D3-4A51-AE7A-F1F98D6AA8A4}"/>
              </a:ext>
            </a:extLst>
          </p:cNvPr>
          <p:cNvCxnSpPr>
            <a:stCxn id="203" idx="4"/>
            <a:endCxn id="161" idx="0"/>
          </p:cNvCxnSpPr>
          <p:nvPr/>
        </p:nvCxnSpPr>
        <p:spPr>
          <a:xfrm>
            <a:off x="3367085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E4277D56-A50F-4D94-87A1-338D1EA23348}"/>
              </a:ext>
            </a:extLst>
          </p:cNvPr>
          <p:cNvCxnSpPr>
            <a:stCxn id="203" idx="4"/>
            <a:endCxn id="162" idx="0"/>
          </p:cNvCxnSpPr>
          <p:nvPr/>
        </p:nvCxnSpPr>
        <p:spPr>
          <a:xfrm>
            <a:off x="3367085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모서리가 둥근 직사각형 196">
            <a:extLst>
              <a:ext uri="{FF2B5EF4-FFF2-40B4-BE49-F238E27FC236}">
                <a16:creationId xmlns:a16="http://schemas.microsoft.com/office/drawing/2014/main" id="{0C25DCA0-8876-4AB4-9650-011F7C44FC14}"/>
              </a:ext>
            </a:extLst>
          </p:cNvPr>
          <p:cNvSpPr/>
          <p:nvPr/>
        </p:nvSpPr>
        <p:spPr>
          <a:xfrm>
            <a:off x="3232501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B3D5E7F-C6D5-4468-BE26-1B1A57131087}"/>
              </a:ext>
            </a:extLst>
          </p:cNvPr>
          <p:cNvCxnSpPr>
            <a:stCxn id="72" idx="0"/>
            <a:endCxn id="27" idx="4"/>
          </p:cNvCxnSpPr>
          <p:nvPr/>
        </p:nvCxnSpPr>
        <p:spPr>
          <a:xfrm flipH="1" flipV="1">
            <a:off x="1012859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57A7D23-6784-4BAB-B29A-588F404978DF}"/>
              </a:ext>
            </a:extLst>
          </p:cNvPr>
          <p:cNvCxnSpPr>
            <a:stCxn id="72" idx="0"/>
            <a:endCxn id="28" idx="4"/>
          </p:cNvCxnSpPr>
          <p:nvPr/>
        </p:nvCxnSpPr>
        <p:spPr>
          <a:xfrm flipH="1" flipV="1">
            <a:off x="1221937" y="3469731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429A4FFE-9814-44FF-8D50-AB21AD0E8224}"/>
              </a:ext>
            </a:extLst>
          </p:cNvPr>
          <p:cNvCxnSpPr>
            <a:stCxn id="72" idx="0"/>
            <a:endCxn id="29" idx="4"/>
          </p:cNvCxnSpPr>
          <p:nvPr/>
        </p:nvCxnSpPr>
        <p:spPr>
          <a:xfrm flipV="1">
            <a:off x="1535555" y="3469731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86E941CF-905F-4AF5-851C-5B9C96E03670}"/>
              </a:ext>
            </a:extLst>
          </p:cNvPr>
          <p:cNvCxnSpPr>
            <a:stCxn id="72" idx="0"/>
            <a:endCxn id="30" idx="4"/>
          </p:cNvCxnSpPr>
          <p:nvPr/>
        </p:nvCxnSpPr>
        <p:spPr>
          <a:xfrm flipV="1">
            <a:off x="1535555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3A1E14BA-1063-41A6-9324-59F70E1A6BF8}"/>
              </a:ext>
            </a:extLst>
          </p:cNvPr>
          <p:cNvCxnSpPr>
            <a:stCxn id="147" idx="0"/>
            <a:endCxn id="164" idx="4"/>
          </p:cNvCxnSpPr>
          <p:nvPr/>
        </p:nvCxnSpPr>
        <p:spPr>
          <a:xfrm flipH="1" flipV="1">
            <a:off x="2870301" y="3469731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ECCEF365-3022-4C65-B86D-A0AD74818208}"/>
              </a:ext>
            </a:extLst>
          </p:cNvPr>
          <p:cNvCxnSpPr>
            <a:stCxn id="147" idx="0"/>
            <a:endCxn id="165" idx="4"/>
          </p:cNvCxnSpPr>
          <p:nvPr/>
        </p:nvCxnSpPr>
        <p:spPr>
          <a:xfrm flipH="1" flipV="1">
            <a:off x="3079379" y="3469731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786F368-DE28-4EDA-9030-0514A1C4E216}"/>
              </a:ext>
            </a:extLst>
          </p:cNvPr>
          <p:cNvCxnSpPr>
            <a:stCxn id="147" idx="0"/>
            <a:endCxn id="166" idx="4"/>
          </p:cNvCxnSpPr>
          <p:nvPr/>
        </p:nvCxnSpPr>
        <p:spPr>
          <a:xfrm flipV="1">
            <a:off x="3401867" y="3469731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D1FBAA21-55A4-49FD-A40C-7AE530BF9E0E}"/>
              </a:ext>
            </a:extLst>
          </p:cNvPr>
          <p:cNvCxnSpPr>
            <a:stCxn id="147" idx="0"/>
            <a:endCxn id="167" idx="4"/>
          </p:cNvCxnSpPr>
          <p:nvPr/>
        </p:nvCxnSpPr>
        <p:spPr>
          <a:xfrm flipV="1">
            <a:off x="3401867" y="3469731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39814D1-652F-4518-9F9E-A0970A97923A}"/>
              </a:ext>
            </a:extLst>
          </p:cNvPr>
          <p:cNvSpPr/>
          <p:nvPr/>
        </p:nvSpPr>
        <p:spPr>
          <a:xfrm>
            <a:off x="935124" y="1138920"/>
            <a:ext cx="2773317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5E276CA-9F50-41B6-8399-E4351370EC83}"/>
              </a:ext>
            </a:extLst>
          </p:cNvPr>
          <p:cNvSpPr/>
          <p:nvPr/>
        </p:nvSpPr>
        <p:spPr>
          <a:xfrm>
            <a:off x="4581062" y="4521961"/>
            <a:ext cx="2447154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9F8CAE6-0B68-454B-B299-B9D0B8F6A895}"/>
              </a:ext>
            </a:extLst>
          </p:cNvPr>
          <p:cNvSpPr txBox="1"/>
          <p:nvPr/>
        </p:nvSpPr>
        <p:spPr>
          <a:xfrm>
            <a:off x="3811153" y="1124744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D(x)=1 when x from G (generator)</a:t>
            </a:r>
            <a:endParaRPr lang="ko-KR" alt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26B9FE3-9A43-4472-B6DF-C3FD39C5E158}"/>
              </a:ext>
            </a:extLst>
          </p:cNvPr>
          <p:cNvSpPr txBox="1"/>
          <p:nvPr/>
        </p:nvSpPr>
        <p:spPr>
          <a:xfrm>
            <a:off x="1261251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A9D941B-7338-4D4A-B396-34A15BD18789}"/>
              </a:ext>
            </a:extLst>
          </p:cNvPr>
          <p:cNvSpPr txBox="1"/>
          <p:nvPr/>
        </p:nvSpPr>
        <p:spPr>
          <a:xfrm>
            <a:off x="3138966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3AE1B53-C813-4A3A-A640-30C22AE11626}"/>
              </a:ext>
            </a:extLst>
          </p:cNvPr>
          <p:cNvSpPr/>
          <p:nvPr/>
        </p:nvSpPr>
        <p:spPr>
          <a:xfrm>
            <a:off x="1435812" y="5946173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FC15C08-381D-4F89-8BE0-2BB622E15D69}"/>
              </a:ext>
            </a:extLst>
          </p:cNvPr>
          <p:cNvSpPr txBox="1"/>
          <p:nvPr/>
        </p:nvSpPr>
        <p:spPr>
          <a:xfrm>
            <a:off x="4773924" y="4999467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As similar as the real data</a:t>
            </a:r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7ABDB83-BC98-4219-BEF6-72C86289B0DB}"/>
              </a:ext>
            </a:extLst>
          </p:cNvPr>
          <p:cNvSpPr/>
          <p:nvPr/>
        </p:nvSpPr>
        <p:spPr>
          <a:xfrm>
            <a:off x="148087" y="3741573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x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B37A2C8-56B2-40AA-8A57-CC73E9C6079C}"/>
              </a:ext>
            </a:extLst>
          </p:cNvPr>
          <p:cNvSpPr/>
          <p:nvPr/>
        </p:nvSpPr>
        <p:spPr>
          <a:xfrm>
            <a:off x="3759029" y="371650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x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from </a:t>
            </a:r>
            <a:r>
              <a:rPr lang="en-US" altLang="ko-KR" b="1" i="1" dirty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E30AD671-CC21-4419-A490-2BE210AE3FA5}"/>
              </a:ext>
            </a:extLst>
          </p:cNvPr>
          <p:cNvSpPr txBox="1"/>
          <p:nvPr/>
        </p:nvSpPr>
        <p:spPr>
          <a:xfrm>
            <a:off x="5128619" y="2584600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Differentiable 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6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7" grpId="0"/>
      <p:bldP spid="48" grpId="0"/>
      <p:bldP spid="49" grpId="0"/>
      <p:bldP spid="66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04" grpId="0"/>
      <p:bldP spid="105" grpId="0"/>
      <p:bldP spid="106" grpId="0"/>
      <p:bldP spid="124" grpId="0" animBg="1"/>
      <p:bldP spid="125" grpId="0" animBg="1"/>
      <p:bldP spid="126" grpId="0" animBg="1"/>
      <p:bldP spid="127" grpId="0" animBg="1"/>
      <p:bldP spid="128" grpId="0" animBg="1"/>
      <p:bldP spid="129" grpId="0"/>
      <p:bldP spid="146" grpId="0"/>
      <p:bldP spid="148" grpId="0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84" grpId="0"/>
      <p:bldP spid="185" grpId="0"/>
      <p:bldP spid="186" grpId="0"/>
      <p:bldP spid="203" grpId="0" animBg="1"/>
      <p:bldP spid="208" grpId="0" animBg="1"/>
      <p:bldP spid="217" grpId="0" animBg="1"/>
      <p:bldP spid="218" grpId="0" animBg="1"/>
      <p:bldP spid="219" grpId="0"/>
      <p:bldP spid="220" grpId="0"/>
      <p:bldP spid="221" grpId="0"/>
      <p:bldP spid="222" grpId="0"/>
      <p:bldP spid="223" grpId="0"/>
      <p:bldP spid="2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ko-KR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ko-KR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ko-KR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altLang="ko-KR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ko-KR" sz="2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altLang="ko-KR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  <m: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ko-KR" altLang="en-US" sz="2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𝑉</m:t>
                      </m:r>
                      <m:d>
                        <m:dPr>
                          <m:ctrlP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</m:d>
                      <m:r>
                        <a:rPr kumimoji="0" lang="en-US" altLang="ko-KR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𝔼</m:t>
                          </m:r>
                        </m:e>
                        <m:sub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~</m:t>
                          </m:r>
                          <m:sSub>
                            <m:sSubPr>
                              <m:ctrlP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ko-KR" sz="2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0" lang="en-US" altLang="ko-KR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ko-KR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0" lang="en-US" altLang="ko-KR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+</m:t>
                      </m:r>
                      <m:sSub>
                        <m:sSubPr>
                          <m:ctrlP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𝔼</m:t>
                          </m:r>
                        </m:e>
                        <m:sub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~</m:t>
                          </m:r>
                          <m:sSub>
                            <m:sSubPr>
                              <m:ctrlP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ko-KR" sz="2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(1−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altLang="ko-KR" sz="2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altLang="ko-KR" sz="2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05097" y="2579045"/>
            <a:ext cx="1840508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Discriminative Model 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</a:t>
            </a:r>
            <a:endParaRPr kumimoji="0" lang="ko-KR" alt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Generative Model 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p(z)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직사각형 214"/>
              <p:cNvSpPr/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Fixed G, maximize V:</a:t>
                </a:r>
                <a:endParaRPr kumimoji="0" lang="en-US" altLang="ko-KR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e>
                          </m:d>
                          <m: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kumimoji="0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l-GR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𝑑𝑎𝑡𝑎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ko-KR" sz="1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l-GR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ko-KR" sz="16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(1−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𝐷</m:t>
                                      </m:r>
                                      <m:r>
                                        <a:rPr kumimoji="0" lang="en-US" altLang="ko-KR" sz="16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𝐺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  <m:r>
                                        <a:rPr kumimoji="0" lang="en-US" altLang="ko-KR" sz="16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  <m: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ko-KR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Cambria Math" panose="02040503050406030204" pitchFamily="18" charset="0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From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ko-K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ko-K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ko-K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  <m:sup>
                        <m:r>
                          <a:rPr kumimoji="0" lang="en-US" altLang="ko-K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ko-KR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ko-K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endParaRPr kumimoji="0" lang="en-US" altLang="ko-KR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ko-K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ko-KR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altLang="ko-KR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altLang="ko-KR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altLang="ko-KR" sz="16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altLang="ko-KR" sz="16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en-US" altLang="ko-KR" sz="16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altLang="ko-KR" sz="16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kumimoji="0" lang="en-US" altLang="ko-KR" sz="16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+mn-cs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0" lang="en-US" altLang="ko-KR" sz="16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+mn-cs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kumimoji="0" lang="en-US" altLang="ko-KR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kumimoji="0" lang="en-US" altLang="ko-KR" sz="1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US" altLang="ko-KR" sz="16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0" lang="en-US" altLang="ko-KR" sz="16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altLang="ko-KR" sz="16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kumimoji="0" lang="en-US" altLang="ko-KR" sz="16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0" lang="en-US" altLang="ko-KR" sz="16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+mn-cs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0" lang="en-US" altLang="ko-KR" sz="16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+mn-cs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kumimoji="0" lang="en-US" altLang="ko-KR" sz="1600" b="0" i="1" u="none" strike="noStrike" kern="1200" cap="none" spc="0" normalizeH="0" baseline="0" noProof="0">
                                                              <a:ln>
                                                                <a:noFill/>
                                                              </a:ln>
                                                              <a:solidFill>
                                                                <a:prstClr val="black"/>
                                                              </a:solidFill>
                                                              <a:effectLst/>
                                                              <a:uLnTx/>
                                                              <a:uFillTx/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  <a:cs typeface="+mn-cs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kumimoji="0" lang="en-US" altLang="ko-KR" sz="1600" b="0" i="1" u="none" strike="noStrike" kern="1200" cap="none" spc="0" normalizeH="0" baseline="0" noProof="0"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effectLst/>
                                                                  <a:uLnTx/>
                                                                  <a:uFillTx/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  <a:cs typeface="+mn-cs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kumimoji="0" lang="en-US" altLang="ko-KR" sz="1600" b="0" i="1" u="none" strike="noStrike" kern="1200" cap="none" spc="0" normalizeH="0" baseline="0" noProof="0"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solidFill>
                                                                    <a:prstClr val="black"/>
                                                                  </a:solidFill>
                                                                  <a:effectLst/>
                                                                  <a:uLnTx/>
                                                                  <a:uFillTx/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  <a:cs typeface="+mn-cs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kumimoji="0" lang="en-US" altLang="ko-KR" sz="1600" b="0" i="1" u="none" strike="noStrike" kern="1200" cap="none" spc="0" normalizeH="0" baseline="0" noProof="0">
                                                                      <a:ln>
                                                                        <a:noFill/>
                                                                      </a:ln>
                                                                      <a:solidFill>
                                                                        <a:prstClr val="black"/>
                                                                      </a:solidFill>
                                                                      <a:effectLst/>
                                                                      <a:uLnTx/>
                                                                      <a:uFillTx/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  <a:cs typeface="+mn-cs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kumimoji="0" lang="en-US" altLang="ko-KR" sz="1600" b="0" i="1" u="none" strike="noStrike" kern="1200" cap="none" spc="0" normalizeH="0" baseline="0" noProof="0">
                                                                      <a:ln>
                                                                        <a:noFill/>
                                                                      </a:ln>
                                                                      <a:solidFill>
                                                                        <a:prstClr val="black"/>
                                                                      </a:solidFill>
                                                                      <a:effectLst/>
                                                                      <a:uLnTx/>
                                                                      <a:uFillTx/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  <a:cs typeface="+mn-cs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Binary Classification (logistic loss):</a:t>
                </a:r>
              </a:p>
              <a:p>
                <a:pPr marL="742950" marR="0" lvl="1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Sample from data: label=1</a:t>
                </a:r>
              </a:p>
              <a:p>
                <a:pPr marL="742950" marR="0" lvl="1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Sample from generator: label = 0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15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blipFill rotWithShape="1">
                <a:blip r:embed="rId6"/>
                <a:stretch>
                  <a:fillRect l="-479" t="-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894" y="5524529"/>
            <a:ext cx="510540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TextBox 216"/>
          <p:cNvSpPr txBox="1"/>
          <p:nvPr/>
        </p:nvSpPr>
        <p:spPr>
          <a:xfrm>
            <a:off x="6788549" y="5344148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Stochastic Gradient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392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ko-KR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ko-KR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ko-KR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0" lang="en-US" altLang="ko-KR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ko-KR" sz="22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altLang="ko-KR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  <m: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altLang="ko-KR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0" lang="ko-KR" altLang="en-US" sz="2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맑은 고딕"/>
                                  <a:ea typeface="맑은 고딕" panose="020B0503020000020004" pitchFamily="50" charset="-127"/>
                                  <a:cs typeface="+mn-cs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𝑉</m:t>
                      </m:r>
                      <m:d>
                        <m:dPr>
                          <m:ctrlP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</m:d>
                      <m:r>
                        <a:rPr kumimoji="0" lang="en-US" altLang="ko-KR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𝔼</m:t>
                          </m:r>
                        </m:e>
                        <m:sub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~</m:t>
                          </m:r>
                          <m:sSub>
                            <m:sSubPr>
                              <m:ctrlP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𝑑𝑎𝑡𝑎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ko-KR" sz="2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0" lang="en-US" altLang="ko-KR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ko-KR" sz="2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0" lang="en-US" altLang="ko-KR" sz="2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+</m:t>
                      </m:r>
                      <m:sSub>
                        <m:sSubPr>
                          <m:ctrlP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l-GR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𝔼</m:t>
                          </m:r>
                        </m:e>
                        <m:sub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~</m:t>
                          </m:r>
                          <m:sSub>
                            <m:sSubPr>
                              <m:ctrlP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ko-KR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ko-KR" sz="2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(1−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altLang="ko-KR" sz="2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altLang="ko-KR" sz="22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altLang="ko-KR" sz="2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…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Discriminative Model 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</a:t>
            </a:r>
            <a:endParaRPr kumimoji="0" lang="ko-KR" alt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Generative Model 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</a:t>
            </a:r>
            <a:endParaRPr kumimoji="0" lang="ko-KR" altLang="en-US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p(z)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985344" y="2629640"/>
            <a:ext cx="549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Fixed D, minimize V(G):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ko-KR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</m:d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func>
                            <m:funcPr>
                              <m:ctrlPr>
                                <a:rPr kumimoji="0" lang="en-US" altLang="ko-K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ko-KR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ko-KR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ko-KR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l-GR" altLang="ko-KR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kumimoji="0" lang="en-US" altLang="ko-KR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𝑧</m:t>
                                      </m:r>
                                      <m:r>
                                        <a:rPr kumimoji="0" lang="en-US" altLang="ko-KR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en-US" altLang="ko-KR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altLang="ko-KR" sz="20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(1−</m:t>
                                          </m:r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𝐷</m:t>
                                          </m:r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𝐺</m:t>
                                          </m:r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  <m:r>
                                            <a:rPr kumimoji="0" lang="en-US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altLang="ko-KR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Cambria Math" panose="02040503050406030204" pitchFamily="18" charset="0"/>
                    <a:cs typeface="+mn-cs"/>
                  </a:rPr>
                  <a:t>Try to make </a:t>
                </a:r>
                <a14:m>
                  <m:oMath xmlns:m="http://schemas.openxmlformats.org/officeDocument/2006/math">
                    <m:r>
                      <a:rPr kumimoji="0" lang="en-US" altLang="ko-KR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𝐷</m:t>
                    </m:r>
                    <m:r>
                      <a:rPr kumimoji="0" lang="en-US" altLang="ko-KR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ko-KR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𝐺</m:t>
                    </m:r>
                    <m:r>
                      <a:rPr kumimoji="0" lang="en-US" altLang="ko-KR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ko-KR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0" lang="en-US" altLang="ko-KR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)) = 1</m:t>
                    </m:r>
                  </m:oMath>
                </a14:m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0" name="그림 2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543" y="5331764"/>
            <a:ext cx="3629025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6106823" y="5047091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Stochastic Gradient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120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1D5AE-3018-49FC-B3E0-A1E0E9567469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17" y="1124744"/>
            <a:ext cx="7996566" cy="527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1816" y="3442401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Update 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817" y="4923382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Update G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644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Results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3" name="그림 2" descr="욕실, 바둑판식, 통, 변기이(가) 표시된 사진&#10;&#10;매우 높은 신뢰도로 생성된 설명">
            <a:extLst>
              <a:ext uri="{FF2B5EF4-FFF2-40B4-BE49-F238E27FC236}">
                <a16:creationId xmlns:a16="http://schemas.microsoft.com/office/drawing/2014/main" id="{55C05443-4E05-46E5-898B-CD656E47B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3" y="805398"/>
            <a:ext cx="1851089" cy="1840070"/>
          </a:xfrm>
          <a:prstGeom prst="rect">
            <a:avLst/>
          </a:prstGeom>
        </p:spPr>
      </p:pic>
      <p:pic>
        <p:nvPicPr>
          <p:cNvPr id="5" name="그림 4" descr="낱말맞추기게임이(가) 표시된 사진&#10;&#10;높은 신뢰도로 생성된 설명">
            <a:extLst>
              <a:ext uri="{FF2B5EF4-FFF2-40B4-BE49-F238E27FC236}">
                <a16:creationId xmlns:a16="http://schemas.microsoft.com/office/drawing/2014/main" id="{2B1B1586-040A-40EF-AF74-7DFFEAE88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68" y="805398"/>
            <a:ext cx="1851088" cy="18400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94BCA5-C8CA-4A45-A895-E450C85B1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11" y="805398"/>
            <a:ext cx="1851089" cy="18400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AFD7AB-68A3-4779-A110-08ABC3A32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873" y="3915540"/>
            <a:ext cx="1975564" cy="1963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E8A38B-3F04-4C68-91AA-AAFF90B8D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5" y="3915540"/>
            <a:ext cx="1975564" cy="19638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4B9789-4671-4B92-AEAF-C1A52CA32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30" y="3915540"/>
            <a:ext cx="1975564" cy="19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2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Network design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989B477-4C3C-4D0E-A532-300D9FA0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0" y="633818"/>
            <a:ext cx="7981320" cy="611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12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Network design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18B0B24-953C-4A99-BD45-A422D373C106}"/>
                  </a:ext>
                </a:extLst>
              </p:cNvPr>
              <p:cNvSpPr/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18B0B24-953C-4A99-BD45-A422D373C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blipFill>
                <a:blip r:embed="rId3"/>
                <a:stretch>
                  <a:fillRect l="-2027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7E3FF66-B9DB-43EC-8213-112B35789C5E}"/>
              </a:ext>
            </a:extLst>
          </p:cNvPr>
          <p:cNvSpPr txBox="1"/>
          <p:nvPr/>
        </p:nvSpPr>
        <p:spPr>
          <a:xfrm>
            <a:off x="383745" y="3399383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Input a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36C5D03-A9B7-45E4-B02B-87D78BD070BA}"/>
                  </a:ext>
                </a:extLst>
              </p:cNvPr>
              <p:cNvSpPr/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36C5D03-A9B7-45E4-B02B-87D78BD07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593DE0C-D9F9-4E6E-BF65-DCFFB3645FC9}"/>
                  </a:ext>
                </a:extLst>
              </p:cNvPr>
              <p:cNvSpPr/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593DE0C-D9F9-4E6E-BF65-DCFFB3645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D03E725-34CC-483D-B9D4-99319407AEA5}"/>
                  </a:ext>
                </a:extLst>
              </p:cNvPr>
              <p:cNvSpPr/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D03E725-34CC-483D-B9D4-99319407A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DB5E71C-E48E-4C5E-A495-26D804601655}"/>
                  </a:ext>
                </a:extLst>
              </p:cNvPr>
              <p:cNvSpPr/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DB5E71C-E48E-4C5E-A495-26D80460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blipFill>
                <a:blip r:embed="rId7"/>
                <a:stretch>
                  <a:fillRect l="-2054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6DFB7E8-86CB-4648-B1C2-4A1201964A24}"/>
              </a:ext>
            </a:extLst>
          </p:cNvPr>
          <p:cNvSpPr txBox="1"/>
          <p:nvPr/>
        </p:nvSpPr>
        <p:spPr>
          <a:xfrm>
            <a:off x="394762" y="612911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Input b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0730DD8-7420-4137-BE5F-EB91656EA0C8}"/>
                  </a:ext>
                </a:extLst>
              </p:cNvPr>
              <p:cNvSpPr/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0730DD8-7420-4137-BE5F-EB91656EA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3E1B4DA-EA48-4C57-8D2E-D7DD731C51DF}"/>
                  </a:ext>
                </a:extLst>
              </p:cNvPr>
              <p:cNvSpPr/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3E1B4DA-EA48-4C57-8D2E-D7DD731C5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4E3586-07F8-4C89-B07D-B8FC24E735FE}"/>
                  </a:ext>
                </a:extLst>
              </p:cNvPr>
              <p:cNvSpPr/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4E3586-07F8-4C89-B07D-B8FC24E73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blipFill>
                <a:blip r:embed="rId10"/>
                <a:stretch>
                  <a:fillRect b="-1176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5107EF8-C2F6-43D6-973C-15E27FD3C4BE}"/>
              </a:ext>
            </a:extLst>
          </p:cNvPr>
          <p:cNvCxnSpPr/>
          <p:nvPr/>
        </p:nvCxnSpPr>
        <p:spPr>
          <a:xfrm>
            <a:off x="3419872" y="2996952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DFD1F4-7F8F-44CE-B9B3-BC2571356AA9}"/>
              </a:ext>
            </a:extLst>
          </p:cNvPr>
          <p:cNvSpPr txBox="1"/>
          <p:nvPr/>
        </p:nvSpPr>
        <p:spPr>
          <a:xfrm>
            <a:off x="3287638" y="3024384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number of filters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36273F-14F9-4EA3-8E86-1B35F4D95D6F}"/>
                  </a:ext>
                </a:extLst>
              </p:cNvPr>
              <p:cNvSpPr txBox="1"/>
              <p:nvPr/>
            </p:nvSpPr>
            <p:spPr>
              <a:xfrm>
                <a:off x="4834696" y="1045989"/>
                <a:ext cx="144507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36273F-14F9-4EA3-8E86-1B35F4D9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96" y="1045989"/>
                <a:ext cx="1445076" cy="3742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07D089D-34E0-4FA1-A30B-8206DCDA3F04}"/>
              </a:ext>
            </a:extLst>
          </p:cNvPr>
          <p:cNvCxnSpPr>
            <a:cxnSpLocks/>
            <a:stCxn id="8" idx="0"/>
            <a:endCxn id="2" idx="1"/>
          </p:cNvCxnSpPr>
          <p:nvPr/>
        </p:nvCxnSpPr>
        <p:spPr>
          <a:xfrm flipV="1">
            <a:off x="4355976" y="1233124"/>
            <a:ext cx="478720" cy="6505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6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Network design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18B0B24-953C-4A99-BD45-A422D373C106}"/>
                  </a:ext>
                </a:extLst>
              </p:cNvPr>
              <p:cNvSpPr/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18B0B24-953C-4A99-BD45-A422D373C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blipFill>
                <a:blip r:embed="rId3"/>
                <a:stretch>
                  <a:fillRect l="-2027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7E3FF66-B9DB-43EC-8213-112B35789C5E}"/>
              </a:ext>
            </a:extLst>
          </p:cNvPr>
          <p:cNvSpPr txBox="1"/>
          <p:nvPr/>
        </p:nvSpPr>
        <p:spPr>
          <a:xfrm>
            <a:off x="383745" y="3399383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Input a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36C5D03-A9B7-45E4-B02B-87D78BD070BA}"/>
                  </a:ext>
                </a:extLst>
              </p:cNvPr>
              <p:cNvSpPr/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36C5D03-A9B7-45E4-B02B-87D78BD07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593DE0C-D9F9-4E6E-BF65-DCFFB3645FC9}"/>
                  </a:ext>
                </a:extLst>
              </p:cNvPr>
              <p:cNvSpPr/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593DE0C-D9F9-4E6E-BF65-DCFFB3645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D03E725-34CC-483D-B9D4-99319407AEA5}"/>
                  </a:ext>
                </a:extLst>
              </p:cNvPr>
              <p:cNvSpPr/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D03E725-34CC-483D-B9D4-99319407A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DB5E71C-E48E-4C5E-A495-26D804601655}"/>
                  </a:ext>
                </a:extLst>
              </p:cNvPr>
              <p:cNvSpPr/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DB5E71C-E48E-4C5E-A495-26D80460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blipFill>
                <a:blip r:embed="rId7"/>
                <a:stretch>
                  <a:fillRect l="-2054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6DFB7E8-86CB-4648-B1C2-4A1201964A24}"/>
              </a:ext>
            </a:extLst>
          </p:cNvPr>
          <p:cNvSpPr txBox="1"/>
          <p:nvPr/>
        </p:nvSpPr>
        <p:spPr>
          <a:xfrm>
            <a:off x="394762" y="612911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Input b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0730DD8-7420-4137-BE5F-EB91656EA0C8}"/>
                  </a:ext>
                </a:extLst>
              </p:cNvPr>
              <p:cNvSpPr/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0730DD8-7420-4137-BE5F-EB91656EA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3E1B4DA-EA48-4C57-8D2E-D7DD731C51DF}"/>
                  </a:ext>
                </a:extLst>
              </p:cNvPr>
              <p:cNvSpPr/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3E1B4DA-EA48-4C57-8D2E-D7DD731C5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4E3586-07F8-4C89-B07D-B8FC24E735FE}"/>
                  </a:ext>
                </a:extLst>
              </p:cNvPr>
              <p:cNvSpPr/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84E3586-07F8-4C89-B07D-B8FC24E73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blipFill>
                <a:blip r:embed="rId10"/>
                <a:stretch>
                  <a:fillRect b="-1176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5107EF8-C2F6-43D6-973C-15E27FD3C4BE}"/>
              </a:ext>
            </a:extLst>
          </p:cNvPr>
          <p:cNvCxnSpPr/>
          <p:nvPr/>
        </p:nvCxnSpPr>
        <p:spPr>
          <a:xfrm>
            <a:off x="3419872" y="2996952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DFD1F4-7F8F-44CE-B9B3-BC2571356AA9}"/>
              </a:ext>
            </a:extLst>
          </p:cNvPr>
          <p:cNvSpPr txBox="1"/>
          <p:nvPr/>
        </p:nvSpPr>
        <p:spPr>
          <a:xfrm>
            <a:off x="3287638" y="3024384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number of filters</a:t>
            </a:r>
            <a:endParaRPr lang="ko-KR" altLang="en-US" sz="20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822EFC9-148F-4EFB-8AAF-2699A64D5C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355976" y="1205693"/>
            <a:ext cx="478720" cy="6780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7EAF80-41EB-4851-A2CE-9F3653F97AAF}"/>
                  </a:ext>
                </a:extLst>
              </p:cNvPr>
              <p:cNvSpPr txBox="1"/>
              <p:nvPr/>
            </p:nvSpPr>
            <p:spPr>
              <a:xfrm>
                <a:off x="4834696" y="994256"/>
                <a:ext cx="1817869" cy="422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7EAF80-41EB-4851-A2CE-9F3653F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96" y="994256"/>
                <a:ext cx="1817869" cy="422873"/>
              </a:xfrm>
              <a:prstGeom prst="rect">
                <a:avLst/>
              </a:prstGeom>
              <a:blipFill>
                <a:blip r:embed="rId11"/>
                <a:stretch>
                  <a:fillRect t="-100000" b="-15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F3B2658-FB66-402B-8488-917783F1BCA1}"/>
              </a:ext>
            </a:extLst>
          </p:cNvPr>
          <p:cNvSpPr txBox="1"/>
          <p:nvPr/>
        </p:nvSpPr>
        <p:spPr>
          <a:xfrm>
            <a:off x="4783812" y="1322387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(Gram matrix)</a:t>
            </a:r>
            <a:endParaRPr lang="ko-KR" altLang="en-US" sz="2000" dirty="0">
              <a:solidFill>
                <a:srgbClr val="FF0000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941C1A-6767-4C78-A37A-F4780517EC73}"/>
                  </a:ext>
                </a:extLst>
              </p:cNvPr>
              <p:cNvSpPr txBox="1"/>
              <p:nvPr/>
            </p:nvSpPr>
            <p:spPr>
              <a:xfrm>
                <a:off x="4783812" y="510951"/>
                <a:ext cx="2146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941C1A-6767-4C78-A37A-F4780517E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812" y="510951"/>
                <a:ext cx="214648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02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7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Feature Correlations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D2D8FBF-5359-429F-907D-1DE1ED416725}"/>
                  </a:ext>
                </a:extLst>
              </p:cNvPr>
              <p:cNvSpPr/>
              <p:nvPr/>
            </p:nvSpPr>
            <p:spPr>
              <a:xfrm>
                <a:off x="3613862" y="2813980"/>
                <a:ext cx="1872208" cy="1872208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D2D8FBF-5359-429F-907D-1DE1ED416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862" y="2813980"/>
                <a:ext cx="1872208" cy="1872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E81BF56-91C6-4E0F-8E2D-357E6D325928}"/>
                  </a:ext>
                </a:extLst>
              </p:cNvPr>
              <p:cNvSpPr/>
              <p:nvPr/>
            </p:nvSpPr>
            <p:spPr>
              <a:xfrm rot="16200000">
                <a:off x="5535644" y="3268462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E81BF56-91C6-4E0F-8E2D-357E6D325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35644" y="3268462"/>
                <a:ext cx="1872208" cy="963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A6DD870-3303-4D5E-8C1E-7B5BA179F5EB}"/>
                  </a:ext>
                </a:extLst>
              </p:cNvPr>
              <p:cNvSpPr/>
              <p:nvPr/>
            </p:nvSpPr>
            <p:spPr>
              <a:xfrm>
                <a:off x="7142254" y="2813980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A6DD870-3303-4D5E-8C1E-7B5BA179F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54" y="2813980"/>
                <a:ext cx="1872208" cy="963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7A73528-5028-4E74-85A1-2B3C396ED71C}"/>
                  </a:ext>
                </a:extLst>
              </p:cNvPr>
              <p:cNvSpPr/>
              <p:nvPr/>
            </p:nvSpPr>
            <p:spPr>
              <a:xfrm>
                <a:off x="5467226" y="3496217"/>
                <a:ext cx="52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7A73528-5028-4E74-85A1-2B3C396ED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226" y="3496217"/>
                <a:ext cx="5229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384FFAB-366A-4A59-BCCE-81DB8AB15FDD}"/>
              </a:ext>
            </a:extLst>
          </p:cNvPr>
          <p:cNvCxnSpPr/>
          <p:nvPr/>
        </p:nvCxnSpPr>
        <p:spPr>
          <a:xfrm>
            <a:off x="3613862" y="4867716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344A54-3BEC-4887-9094-71CD34631FB9}"/>
              </a:ext>
            </a:extLst>
          </p:cNvPr>
          <p:cNvSpPr txBox="1"/>
          <p:nvPr/>
        </p:nvSpPr>
        <p:spPr>
          <a:xfrm>
            <a:off x="3481628" y="4895148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number of filters</a:t>
            </a:r>
            <a:endParaRPr lang="ko-KR" altLang="en-US" sz="20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98698B-0221-45CC-A119-8E66E0A5D9DA}"/>
              </a:ext>
            </a:extLst>
          </p:cNvPr>
          <p:cNvCxnSpPr/>
          <p:nvPr/>
        </p:nvCxnSpPr>
        <p:spPr>
          <a:xfrm>
            <a:off x="5989834" y="4867716"/>
            <a:ext cx="94161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A8290E-235B-4BCD-8FD0-D7EC19FAD3A3}"/>
              </a:ext>
            </a:extLst>
          </p:cNvPr>
          <p:cNvSpPr txBox="1"/>
          <p:nvPr/>
        </p:nvSpPr>
        <p:spPr>
          <a:xfrm>
            <a:off x="6098201" y="4895148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W*H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1AC2CFE-2714-4D0B-9642-C2C00289F166}"/>
                  </a:ext>
                </a:extLst>
              </p:cNvPr>
              <p:cNvSpPr/>
              <p:nvPr/>
            </p:nvSpPr>
            <p:spPr>
              <a:xfrm>
                <a:off x="138682" y="205551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1AC2CFE-2714-4D0B-9642-C2C00289F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2" y="2055515"/>
                <a:ext cx="1872208" cy="963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8B78E5-051F-4355-9644-4A77DD7C34B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74786" y="3018759"/>
            <a:ext cx="534168" cy="111804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277A63B-7F61-4450-AAD0-2E85D5F8D7A1}"/>
              </a:ext>
            </a:extLst>
          </p:cNvPr>
          <p:cNvCxnSpPr/>
          <p:nvPr/>
        </p:nvCxnSpPr>
        <p:spPr>
          <a:xfrm>
            <a:off x="7139559" y="3919140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671AA3-BA12-44A0-A8EF-058F510A10D3}"/>
              </a:ext>
            </a:extLst>
          </p:cNvPr>
          <p:cNvSpPr txBox="1"/>
          <p:nvPr/>
        </p:nvSpPr>
        <p:spPr>
          <a:xfrm>
            <a:off x="7007325" y="3946572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number of filters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DBF90F-C27B-4316-8577-8EC48EAB846E}"/>
                  </a:ext>
                </a:extLst>
              </p:cNvPr>
              <p:cNvSpPr txBox="1"/>
              <p:nvPr/>
            </p:nvSpPr>
            <p:spPr>
              <a:xfrm>
                <a:off x="700019" y="4136805"/>
                <a:ext cx="1817869" cy="422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DBF90F-C27B-4316-8577-8EC48EAB8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19" y="4136805"/>
                <a:ext cx="1817869" cy="422873"/>
              </a:xfrm>
              <a:prstGeom prst="rect">
                <a:avLst/>
              </a:prstGeom>
              <a:blipFill>
                <a:blip r:embed="rId7"/>
                <a:stretch>
                  <a:fillRect t="-100000" b="-15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68F9732-B2D3-4E9F-9F39-74E7A17A5A1D}"/>
              </a:ext>
            </a:extLst>
          </p:cNvPr>
          <p:cNvSpPr txBox="1"/>
          <p:nvPr/>
        </p:nvSpPr>
        <p:spPr>
          <a:xfrm>
            <a:off x="649135" y="4464936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(Gram matrix)</a:t>
            </a:r>
            <a:endParaRPr lang="ko-KR" altLang="en-US" sz="2000" dirty="0">
              <a:solidFill>
                <a:srgbClr val="FF0000"/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56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/>
      <p:bldP spid="10" grpId="0"/>
      <p:bldP spid="12" grpId="0"/>
      <p:bldP spid="13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0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Texture Generation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6DE856E-C7BC-4135-AFE4-8DD4F0F67B40}"/>
                  </a:ext>
                </a:extLst>
              </p:cNvPr>
              <p:cNvSpPr/>
              <p:nvPr/>
            </p:nvSpPr>
            <p:spPr>
              <a:xfrm>
                <a:off x="778868" y="980728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6DE856E-C7BC-4135-AFE4-8DD4F0F67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980728"/>
                <a:ext cx="432048" cy="2193126"/>
              </a:xfrm>
              <a:prstGeom prst="rect">
                <a:avLst/>
              </a:prstGeom>
              <a:blipFill>
                <a:blip r:embed="rId2"/>
                <a:stretch>
                  <a:fillRect l="-2027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EFBEBB2-A483-4590-9A53-DC4623911DFC}"/>
              </a:ext>
            </a:extLst>
          </p:cNvPr>
          <p:cNvSpPr txBox="1"/>
          <p:nvPr/>
        </p:nvSpPr>
        <p:spPr>
          <a:xfrm>
            <a:off x="383745" y="3111351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Input a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541A44-84D9-450F-8B4B-0EA794AEE12C}"/>
                  </a:ext>
                </a:extLst>
              </p:cNvPr>
              <p:cNvSpPr/>
              <p:nvPr/>
            </p:nvSpPr>
            <p:spPr>
              <a:xfrm>
                <a:off x="1990729" y="1287862"/>
                <a:ext cx="698046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541A44-84D9-450F-8B4B-0EA794AEE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29" y="1287862"/>
                <a:ext cx="698046" cy="1578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F5CB2FD-CD0C-411B-9828-8695143D5F5F}"/>
                  </a:ext>
                </a:extLst>
              </p:cNvPr>
              <p:cNvSpPr/>
              <p:nvPr/>
            </p:nvSpPr>
            <p:spPr>
              <a:xfrm>
                <a:off x="3862937" y="1595669"/>
                <a:ext cx="98607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F5CB2FD-CD0C-411B-9828-8695143D5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1595669"/>
                <a:ext cx="986078" cy="963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663A76B-B8C2-498D-9FEE-1628E4716964}"/>
                  </a:ext>
                </a:extLst>
              </p:cNvPr>
              <p:cNvSpPr/>
              <p:nvPr/>
            </p:nvSpPr>
            <p:spPr>
              <a:xfrm>
                <a:off x="6311209" y="1826524"/>
                <a:ext cx="1130094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663A76B-B8C2-498D-9FEE-1628E4716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1826524"/>
                <a:ext cx="1130094" cy="501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0F3F002-857B-4AC7-B4E6-98FD76087F26}"/>
                  </a:ext>
                </a:extLst>
              </p:cNvPr>
              <p:cNvSpPr/>
              <p:nvPr/>
            </p:nvSpPr>
            <p:spPr>
              <a:xfrm>
                <a:off x="789885" y="4299672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0F3F002-857B-4AC7-B4E6-98FD76087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4299672"/>
                <a:ext cx="432048" cy="2193126"/>
              </a:xfrm>
              <a:prstGeom prst="rect">
                <a:avLst/>
              </a:prstGeom>
              <a:blipFill>
                <a:blip r:embed="rId6"/>
                <a:stretch>
                  <a:fillRect l="-2054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059A0F6-D584-42AF-B218-DD0196505175}"/>
              </a:ext>
            </a:extLst>
          </p:cNvPr>
          <p:cNvSpPr txBox="1"/>
          <p:nvPr/>
        </p:nvSpPr>
        <p:spPr>
          <a:xfrm>
            <a:off x="394762" y="6423719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Input b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BD9F966-B4D3-4D35-A8AE-4E3AE0E9FDB8}"/>
                  </a:ext>
                </a:extLst>
              </p:cNvPr>
              <p:cNvSpPr/>
              <p:nvPr/>
            </p:nvSpPr>
            <p:spPr>
              <a:xfrm>
                <a:off x="2001746" y="4606806"/>
                <a:ext cx="698046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BD9F966-B4D3-4D35-A8AE-4E3AE0E9F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746" y="4606806"/>
                <a:ext cx="698046" cy="1578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5DA7617-943F-4AAF-98B7-61EE0250E2E2}"/>
                  </a:ext>
                </a:extLst>
              </p:cNvPr>
              <p:cNvSpPr/>
              <p:nvPr/>
            </p:nvSpPr>
            <p:spPr>
              <a:xfrm>
                <a:off x="3873954" y="4914613"/>
                <a:ext cx="98607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5DA7617-943F-4AAF-98B7-61EE0250E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54" y="4914613"/>
                <a:ext cx="986078" cy="963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470AD90-8756-4A77-98A7-B1ECAD223ACE}"/>
                  </a:ext>
                </a:extLst>
              </p:cNvPr>
              <p:cNvSpPr/>
              <p:nvPr/>
            </p:nvSpPr>
            <p:spPr>
              <a:xfrm>
                <a:off x="6311209" y="5145468"/>
                <a:ext cx="1130094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470AD90-8756-4A77-98A7-B1ECAD223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5145468"/>
                <a:ext cx="1130094" cy="501534"/>
              </a:xfrm>
              <a:prstGeom prst="rect">
                <a:avLst/>
              </a:prstGeom>
              <a:blipFill>
                <a:blip r:embed="rId9"/>
                <a:stretch>
                  <a:fillRect b="-1176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0F7E2F6-5B6C-4CBD-A171-041E671E766F}"/>
                  </a:ext>
                </a:extLst>
              </p:cNvPr>
              <p:cNvSpPr/>
              <p:nvPr/>
            </p:nvSpPr>
            <p:spPr>
              <a:xfrm>
                <a:off x="1990729" y="3033528"/>
                <a:ext cx="698046" cy="648072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0F7E2F6-5B6C-4CBD-A171-041E671E7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29" y="3033528"/>
                <a:ext cx="698046" cy="6480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30CC926-0901-40F1-BF2D-22E6FFF25B92}"/>
                  </a:ext>
                </a:extLst>
              </p:cNvPr>
              <p:cNvSpPr/>
              <p:nvPr/>
            </p:nvSpPr>
            <p:spPr>
              <a:xfrm>
                <a:off x="2001746" y="3789040"/>
                <a:ext cx="698046" cy="648072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30CC926-0901-40F1-BF2D-22E6FFF25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746" y="3789040"/>
                <a:ext cx="698046" cy="6480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5C81A3-B487-44A9-98B3-4C061EF87145}"/>
                  </a:ext>
                </a:extLst>
              </p:cNvPr>
              <p:cNvSpPr/>
              <p:nvPr/>
            </p:nvSpPr>
            <p:spPr>
              <a:xfrm>
                <a:off x="3862937" y="2766116"/>
                <a:ext cx="986078" cy="915484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5C81A3-B487-44A9-98B3-4C061EF87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2766116"/>
                <a:ext cx="986078" cy="9154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5ABF723-E541-4284-9928-1E8506AD89E6}"/>
                  </a:ext>
                </a:extLst>
              </p:cNvPr>
              <p:cNvSpPr/>
              <p:nvPr/>
            </p:nvSpPr>
            <p:spPr>
              <a:xfrm>
                <a:off x="3862937" y="3789040"/>
                <a:ext cx="986078" cy="915484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5ABF723-E541-4284-9928-1E8506AD8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3789040"/>
                <a:ext cx="986078" cy="9154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18D409A-7205-4919-A017-B3CDDAE69EEE}"/>
                  </a:ext>
                </a:extLst>
              </p:cNvPr>
              <p:cNvSpPr/>
              <p:nvPr/>
            </p:nvSpPr>
            <p:spPr>
              <a:xfrm>
                <a:off x="6311209" y="2632410"/>
                <a:ext cx="1130094" cy="1049190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18D409A-7205-4919-A017-B3CDDAE69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2632410"/>
                <a:ext cx="1130094" cy="104919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3775A54-8BA0-449C-BB74-BB2EA84FE60E}"/>
                  </a:ext>
                </a:extLst>
              </p:cNvPr>
              <p:cNvSpPr/>
              <p:nvPr/>
            </p:nvSpPr>
            <p:spPr>
              <a:xfrm>
                <a:off x="6311209" y="3789039"/>
                <a:ext cx="1130094" cy="1053565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3775A54-8BA0-449C-BB74-BB2EA84FE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3789039"/>
                <a:ext cx="1130094" cy="10535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BF9257-1A5C-44F1-88F6-9400DC24339E}"/>
              </a:ext>
            </a:extLst>
          </p:cNvPr>
          <p:cNvSpPr/>
          <p:nvPr/>
        </p:nvSpPr>
        <p:spPr>
          <a:xfrm>
            <a:off x="1916848" y="2930728"/>
            <a:ext cx="864096" cy="16046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691636-C987-4F0F-9F80-55FE27977CFD}"/>
              </a:ext>
            </a:extLst>
          </p:cNvPr>
          <p:cNvSpPr/>
          <p:nvPr/>
        </p:nvSpPr>
        <p:spPr>
          <a:xfrm>
            <a:off x="3770032" y="2689936"/>
            <a:ext cx="1176872" cy="21015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3FADBC-D74E-401C-880F-A223D48ACA7B}"/>
              </a:ext>
            </a:extLst>
          </p:cNvPr>
          <p:cNvSpPr/>
          <p:nvPr/>
        </p:nvSpPr>
        <p:spPr>
          <a:xfrm>
            <a:off x="6217576" y="2540584"/>
            <a:ext cx="1317080" cy="2397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79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1E16247-2855-466B-9935-4C6782537444}"/>
              </a:ext>
            </a:extLst>
          </p:cNvPr>
          <p:cNvSpPr txBox="1">
            <a:spLocks noChangeAspect="1"/>
          </p:cNvSpPr>
          <p:nvPr/>
        </p:nvSpPr>
        <p:spPr>
          <a:xfrm>
            <a:off x="0" y="1"/>
            <a:ext cx="9144000" cy="351692"/>
          </a:xfrm>
          <a:prstGeom prst="rect">
            <a:avLst/>
          </a:prstGeom>
          <a:solidFill>
            <a:srgbClr val="872434"/>
          </a:solidFill>
        </p:spPr>
        <p:txBody>
          <a:bodyPr vert="horz" wrap="none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00" dirty="0">
                <a:solidFill>
                  <a:schemeClr val="bg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Network design</a:t>
            </a:r>
            <a:endParaRPr lang="ko-KR" altLang="en-US" sz="2300" dirty="0">
              <a:solidFill>
                <a:schemeClr val="bg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989B477-4C3C-4D0E-A532-300D9FA0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0" y="633818"/>
            <a:ext cx="7981320" cy="611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EC36D84-EC98-4130-823B-0774E9C3C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58353"/>
            <a:ext cx="3152775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CE2883-E2EF-4DCF-8987-D644636F610E}"/>
              </a:ext>
            </a:extLst>
          </p:cNvPr>
          <p:cNvSpPr txBox="1"/>
          <p:nvPr/>
        </p:nvSpPr>
        <p:spPr>
          <a:xfrm>
            <a:off x="4139952" y="2460798"/>
            <a:ext cx="424731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Element-wise squared loss</a:t>
            </a:r>
            <a:endParaRPr lang="ko-KR" altLang="en-US" sz="2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592517-CF39-4748-89AA-7E9CACCE3388}"/>
              </a:ext>
            </a:extLst>
          </p:cNvPr>
          <p:cNvSpPr txBox="1"/>
          <p:nvPr/>
        </p:nvSpPr>
        <p:spPr>
          <a:xfrm>
            <a:off x="4139952" y="3580220"/>
            <a:ext cx="465108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Total layer-wise loss function</a:t>
            </a:r>
            <a:endParaRPr lang="ko-KR" altLang="en-US" sz="24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39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2033</TotalTime>
  <Words>870</Words>
  <Application>Microsoft Office PowerPoint</Application>
  <PresentationFormat>화면 슬라이드 쇼(4:3)</PresentationFormat>
  <Paragraphs>271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Meiryo UI</vt:lpstr>
      <vt:lpstr>고려대학교B</vt:lpstr>
      <vt:lpstr>고려대학교M</vt:lpstr>
      <vt:lpstr>맑은 고딕</vt:lpstr>
      <vt:lpstr>휴먼둥근헤드라인</vt:lpstr>
      <vt:lpstr>Arial</vt:lpstr>
      <vt:lpstr>Calibri</vt:lpstr>
      <vt:lpstr>Calibri Light</vt:lpstr>
      <vt:lpstr>Cambria Math</vt:lpstr>
      <vt:lpstr>Garamond</vt:lpstr>
      <vt:lpstr>Office 테마</vt:lpstr>
      <vt:lpstr>1_Office 테마</vt:lpstr>
      <vt:lpstr>LAB STUDY -Neural style, GAN- </vt:lpstr>
      <vt:lpstr>Texture Synthesis Using Convolutional Neural Networks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Understanding Deep Image Representations by inverting them</vt:lpstr>
      <vt:lpstr>PowerPoint 프레젠테이션</vt:lpstr>
      <vt:lpstr>PowerPoint 프레젠테이션</vt:lpstr>
      <vt:lpstr>PowerPoint 프레젠테이션</vt:lpstr>
      <vt:lpstr>PowerPoint 프레젠테이션</vt:lpstr>
      <vt:lpstr>A Neural Algorithm of  Artistic Style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Generative Adversarial Network</vt:lpstr>
      <vt:lpstr>PowerPoint 프레젠테이션</vt:lpstr>
      <vt:lpstr>PowerPoint 프레젠테이션</vt:lpstr>
      <vt:lpstr>PowerPoint 프레젠테이션</vt:lpstr>
      <vt:lpstr>Generative Adversarial Network</vt:lpstr>
      <vt:lpstr>Generative Adversarial Network</vt:lpstr>
      <vt:lpstr>Generative Adversarial Network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STUDY -Neural style, GAN- </dc:title>
  <dc:creator>Jay</dc:creator>
  <cp:lastModifiedBy>Jay</cp:lastModifiedBy>
  <cp:revision>29</cp:revision>
  <dcterms:created xsi:type="dcterms:W3CDTF">2017-07-18T08:52:50Z</dcterms:created>
  <dcterms:modified xsi:type="dcterms:W3CDTF">2017-07-20T05:09:03Z</dcterms:modified>
</cp:coreProperties>
</file>